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handoutMasterIdLst>
    <p:handoutMasterId r:id="rId14"/>
  </p:handoutMasterIdLst>
  <p:sldIdLst>
    <p:sldId id="288" r:id="rId5"/>
    <p:sldId id="2147481556" r:id="rId6"/>
    <p:sldId id="2147481550" r:id="rId7"/>
    <p:sldId id="2147483470" r:id="rId8"/>
    <p:sldId id="2147483472" r:id="rId9"/>
    <p:sldId id="2147483469" r:id="rId10"/>
    <p:sldId id="2147483215" r:id="rId11"/>
    <p:sldId id="2147483471" r:id="rId12"/>
  </p:sldIdLst>
  <p:sldSz cx="12192000" cy="6858000"/>
  <p:notesSz cx="6934200" cy="92202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66D1E6-6319-4829-B2E6-2368EA588458}">
          <p14:sldIdLst>
            <p14:sldId id="288"/>
            <p14:sldId id="2147481556"/>
            <p14:sldId id="2147481550"/>
            <p14:sldId id="2147483470"/>
            <p14:sldId id="2147483472"/>
            <p14:sldId id="2147483469"/>
            <p14:sldId id="2147483215"/>
          </p14:sldIdLst>
        </p14:section>
        <p14:section name="One Pager" id="{58CB3898-DD2E-4960-A978-497913E54F27}">
          <p14:sldIdLst>
            <p14:sldId id="21474834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AB3106-4DC6-28DA-72A3-9A79663DCB09}" name="Aly, Saif" initials="AS" userId="S::Saif_Aly@Dell.com::7bbbe45f-96ae-414c-ae3e-269e4859769a" providerId="AD"/>
  <p188:author id="{5A5B170B-848E-42D7-F3B0-76B2C0CAFB58}" name="Alapati, Srinath" initials="AS" userId="S::Srinath.Alapati@dell.com::e2919b2d-3e4c-4ab2-a566-741c52b6284f" providerId="AD"/>
  <p188:author id="{C42F0A39-58BA-2070-AC61-992882CE2BE6}" name="Carr, Drew" initials="CD" userId="S::drew_carr@dell.com::f5e6395c-aa23-4c9e-b054-cfb8363af584" providerId="AD"/>
  <p188:author id="{C1B7B963-BBA1-D81F-BDC8-83CC645D64FA}" name="Aly, Saif" initials="AS" userId="S::saif_aly@dell.com::7bbbe45f-96ae-414c-ae3e-269e4859769a" providerId="AD"/>
  <p188:author id="{1D511275-967C-2AE7-D834-C852EF495766}" name="Daniels, Michelle" initials="DM" userId="S::Michelle_Daniels@Dell.com::068e6cfe-dc47-43fe-8b35-a3a67322fa9c" providerId="AD"/>
  <p188:author id="{14319382-AEC2-4279-C42A-C31F331BF0EB}" name="Kussmaul, Julita" initials="KJ" userId="S::julita.kussmaul@dell.com::c4c1e02c-ad9d-4d47-8975-be9fb0e4ae05" providerId="AD"/>
  <p188:author id="{B649C4CC-BE14-D51D-D852-EB7F9A9D502B}" name="Carbone, Elizabeth" initials="CE" userId="S::elizabeth_carbone@dell.com::715afe2a-5b64-4118-ad54-0fa5d1970bc9" providerId="AD"/>
  <p188:author id="{A241DAE1-61D3-9474-6B9A-EBE15CA877B6}" name="Alapati, Srinath" initials="AS" userId="S::srinath.alapati@dell.com::e2919b2d-3e4c-4ab2-a566-741c52b6284f" providerId="AD"/>
  <p188:author id="{F8113AFF-51A9-A443-BE25-9D4EC62D2F87}" name="Tony Yakovich" initials="TY" userId="393cee211c8056b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5698"/>
    <a:srgbClr val="284565"/>
    <a:srgbClr val="E6E6E6"/>
    <a:srgbClr val="066CC1"/>
    <a:srgbClr val="E5F8FF"/>
    <a:srgbClr val="80C7FB"/>
    <a:srgbClr val="BEAFFF"/>
    <a:srgbClr val="612CB0"/>
    <a:srgbClr val="B30B37"/>
    <a:srgbClr val="35CD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 Saif" userId="7bbbe45f-96ae-414c-ae3e-269e4859769a" providerId="ADAL" clId="{30ACB2D8-7B6E-491B-8D8A-740B0DF6AA01}"/>
    <pc:docChg chg="modSld">
      <pc:chgData name="Aly, Saif" userId="7bbbe45f-96ae-414c-ae3e-269e4859769a" providerId="ADAL" clId="{30ACB2D8-7B6E-491B-8D8A-740B0DF6AA01}" dt="2024-05-17T15:48:21.022" v="1" actId="1076"/>
      <pc:docMkLst>
        <pc:docMk/>
      </pc:docMkLst>
      <pc:sldChg chg="modSp mod">
        <pc:chgData name="Aly, Saif" userId="7bbbe45f-96ae-414c-ae3e-269e4859769a" providerId="ADAL" clId="{30ACB2D8-7B6E-491B-8D8A-740B0DF6AA01}" dt="2024-05-17T15:48:21.022" v="1" actId="1076"/>
        <pc:sldMkLst>
          <pc:docMk/>
          <pc:sldMk cId="3064674819" sldId="2147483469"/>
        </pc:sldMkLst>
        <pc:spChg chg="mod">
          <ac:chgData name="Aly, Saif" userId="7bbbe45f-96ae-414c-ae3e-269e4859769a" providerId="ADAL" clId="{30ACB2D8-7B6E-491B-8D8A-740B0DF6AA01}" dt="2024-05-17T15:48:21.022" v="1" actId="1076"/>
          <ac:spMkLst>
            <pc:docMk/>
            <pc:sldMk cId="3064674819" sldId="2147483469"/>
            <ac:spMk id="32" creationId="{19FA8786-CCCC-1ED5-8DBD-EAE1868E26D6}"/>
          </ac:spMkLst>
        </pc:spChg>
        <pc:picChg chg="mod">
          <ac:chgData name="Aly, Saif" userId="7bbbe45f-96ae-414c-ae3e-269e4859769a" providerId="ADAL" clId="{30ACB2D8-7B6E-491B-8D8A-740B0DF6AA01}" dt="2024-05-17T15:48:18.290" v="0" actId="1076"/>
          <ac:picMkLst>
            <pc:docMk/>
            <pc:sldMk cId="3064674819" sldId="2147483469"/>
            <ac:picMk id="83" creationId="{7C5C8D02-617A-DA22-B811-6F39D526209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fl" descr="                              Dell - Internal Use - Confidential&#10;"/>
          <p:cNvSpPr txBox="1"/>
          <p:nvPr/>
        </p:nvSpPr>
        <p:spPr>
          <a:xfrm>
            <a:off x="780683" y="8990041"/>
            <a:ext cx="1077218"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a:solidFill>
                  <a:schemeClr val="bg2"/>
                </a:solidFill>
                <a:latin typeface="Arial" panose="020B0604020202020204" pitchFamily="34" charset="0"/>
              </a:rPr>
              <a:t>© Dell Inc. All Rights Reserved.</a:t>
            </a:r>
          </a:p>
        </p:txBody>
      </p:sp>
      <p:sp>
        <p:nvSpPr>
          <p:cNvPr id="7" name="TextBox 6"/>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4227136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6888" y="173038"/>
            <a:ext cx="5940425" cy="3341687"/>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462280" y="3803332"/>
            <a:ext cx="6009640" cy="4978718"/>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l" descr="                              Dell - Internal Use - Confidential&#10;"/>
          <p:cNvSpPr txBox="1"/>
          <p:nvPr/>
        </p:nvSpPr>
        <p:spPr>
          <a:xfrm>
            <a:off x="780683" y="8990041"/>
            <a:ext cx="1077218"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a:solidFill>
                  <a:schemeClr val="bg2"/>
                </a:solidFill>
                <a:latin typeface="Arial" panose="020B0604020202020204" pitchFamily="34" charset="0"/>
              </a:rPr>
              <a:t>© Dell Inc. All Rights Reserved.</a:t>
            </a:r>
          </a:p>
        </p:txBody>
      </p:sp>
      <p:sp>
        <p:nvSpPr>
          <p:cNvPr id="9" name="TextBox 8"/>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2384313598"/>
      </p:ext>
    </p:extLst>
  </p:cSld>
  <p:clrMap bg1="lt1" tx1="dk1" bg2="lt2" tx2="dk2" accent1="accent1" accent2="accent2" accent3="accent3" accent4="accent4" accent5="accent5" accent6="accent6" hlink="hlink" folHlink="folHlink"/>
  <p:notesStyle>
    <a:lvl1pPr marL="0" algn="l" defTabSz="914377" rtl="0" eaLnBrk="1" latinLnBrk="0" hangingPunct="1">
      <a:spcBef>
        <a:spcPts val="0"/>
      </a:spcBef>
      <a:defRPr sz="1467" kern="1200">
        <a:solidFill>
          <a:schemeClr val="bg2"/>
        </a:solidFill>
        <a:latin typeface="Arial" panose="020B0604020202020204" pitchFamily="34" charset="0"/>
        <a:ea typeface="+mn-ea"/>
        <a:cs typeface="+mn-cs"/>
      </a:defRPr>
    </a:lvl1pPr>
    <a:lvl2pPr marL="685783" indent="-228594" algn="l" defTabSz="914377" rtl="0" eaLnBrk="1" latinLnBrk="0" hangingPunct="1">
      <a:spcBef>
        <a:spcPts val="400"/>
      </a:spcBef>
      <a:buClrTx/>
      <a:buFont typeface="Arial" panose="020B0604020202020204" pitchFamily="34" charset="0"/>
      <a:buChar char="•"/>
      <a:defRPr sz="1467" kern="1200">
        <a:solidFill>
          <a:schemeClr val="bg2"/>
        </a:solidFill>
        <a:latin typeface="Arial" panose="020B0604020202020204" pitchFamily="34" charset="0"/>
        <a:ea typeface="+mn-ea"/>
        <a:cs typeface="+mn-cs"/>
      </a:defRPr>
    </a:lvl2pPr>
    <a:lvl3pPr marL="1142971" indent="-228594" algn="l" defTabSz="914377" rtl="0" eaLnBrk="1" latinLnBrk="0" hangingPunct="1">
      <a:spcBef>
        <a:spcPts val="400"/>
      </a:spcBef>
      <a:buClrTx/>
      <a:buFont typeface="Arial" panose="020B0604020202020204" pitchFamily="34" charset="0"/>
      <a:buChar char="–"/>
      <a:defRPr sz="1467" kern="1200">
        <a:solidFill>
          <a:schemeClr val="bg2"/>
        </a:solidFill>
        <a:latin typeface="Arial" panose="020B0604020202020204" pitchFamily="34" charset="0"/>
        <a:ea typeface="+mn-ea"/>
        <a:cs typeface="+mn-cs"/>
      </a:defRPr>
    </a:lvl3pPr>
    <a:lvl4pPr marL="1600160" indent="-228594" algn="l" defTabSz="914377" rtl="0" eaLnBrk="1" latinLnBrk="0" hangingPunct="1">
      <a:spcBef>
        <a:spcPts val="400"/>
      </a:spcBef>
      <a:buClrTx/>
      <a:buFont typeface="Arial" panose="020B0604020202020204" pitchFamily="34" charset="0"/>
      <a:buChar char="▪"/>
      <a:defRPr sz="1467" kern="1200">
        <a:solidFill>
          <a:schemeClr val="bg2"/>
        </a:solidFill>
        <a:latin typeface="Arial" panose="020B0604020202020204" pitchFamily="34" charset="0"/>
        <a:ea typeface="+mn-ea"/>
        <a:cs typeface="+mn-cs"/>
      </a:defRPr>
    </a:lvl4pPr>
    <a:lvl5pPr marL="2057349" indent="-228594" algn="l" defTabSz="914377" rtl="0" eaLnBrk="1" latinLnBrk="0" hangingPunct="1">
      <a:spcBef>
        <a:spcPts val="400"/>
      </a:spcBef>
      <a:buClrTx/>
      <a:buFont typeface="Arial" panose="020B0604020202020204" pitchFamily="34" charset="0"/>
      <a:buChar char="•"/>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kern="10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89468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50">
              <a:latin typeface="Arial"/>
              <a:cs typeface="Arial"/>
            </a:endParaRPr>
          </a:p>
        </p:txBody>
      </p:sp>
    </p:spTree>
    <p:extLst>
      <p:ext uri="{BB962C8B-B14F-4D97-AF65-F5344CB8AC3E}">
        <p14:creationId xmlns:p14="http://schemas.microsoft.com/office/powerpoint/2010/main" val="417373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800" kern="10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98422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719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600">
              <a:solidFill>
                <a:schemeClr val="tx2"/>
              </a:solidFill>
            </a:endParaRPr>
          </a:p>
        </p:txBody>
      </p:sp>
      <p:sp>
        <p:nvSpPr>
          <p:cNvPr id="4" name="Slide Number Placeholder 3"/>
          <p:cNvSpPr>
            <a:spLocks noGrp="1"/>
          </p:cNvSpPr>
          <p:nvPr>
            <p:ph type="sldNum" sz="quarter" idx="5"/>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176CDAAC-C806-4381-A145-992F1FE9734D}" type="slidenum">
              <a:rPr kumimoji="0" lang="en-US" sz="180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44159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800" kern="10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98422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0" y="4204926"/>
            <a:ext cx="7971108" cy="723900"/>
          </a:xfrm>
          <a:prstGeom prst="rect">
            <a:avLst/>
          </a:prstGeom>
        </p:spPr>
        <p:txBody>
          <a:bodyPr lIns="0" tIns="0" rIns="0" bIns="0"/>
          <a:lstStyle>
            <a:lvl1pPr marL="0" indent="0" algn="l">
              <a:lnSpc>
                <a:spcPct val="100000"/>
              </a:lnSpc>
              <a:spcBef>
                <a:spcPts val="0"/>
              </a:spcBef>
              <a:buNone/>
              <a:defRPr sz="1800">
                <a:solidFill>
                  <a:schemeClr val="tx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381001" y="3429001"/>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381000" y="1738314"/>
            <a:ext cx="7969282" cy="1495794"/>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235243265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 bar w/patter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800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8" name="Rectangle 17">
            <a:extLst>
              <a:ext uri="{FF2B5EF4-FFF2-40B4-BE49-F238E27FC236}">
                <a16:creationId xmlns:a16="http://schemas.microsoft.com/office/drawing/2014/main" id="{961E767C-1F50-4D42-AF6A-E15CED75F7A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Tree>
    <p:extLst>
      <p:ext uri="{BB962C8B-B14F-4D97-AF65-F5344CB8AC3E}">
        <p14:creationId xmlns:p14="http://schemas.microsoft.com/office/powerpoint/2010/main" val="38416549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bar w/photo half blu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0D32A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9" name="Content Placeholder 9">
            <a:extLst>
              <a:ext uri="{FF2B5EF4-FFF2-40B4-BE49-F238E27FC236}">
                <a16:creationId xmlns:a16="http://schemas.microsoft.com/office/drawing/2014/main" id="{22707C3E-AA17-F74E-2CC0-F61663C5E36B}"/>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80C7FB"/>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80C7FB"/>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Subtitle 2">
            <a:extLst>
              <a:ext uri="{FF2B5EF4-FFF2-40B4-BE49-F238E27FC236}">
                <a16:creationId xmlns:a16="http://schemas.microsoft.com/office/drawing/2014/main" id="{7EC10F5B-4C21-AEA3-115E-942A040690DC}"/>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7287231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E4FFD6"/>
                </a:solidFill>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290117934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gree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E4FFD6"/>
                </a:solidFill>
                <a:effectLst>
                  <a:glow rad="127000">
                    <a:srgbClr val="247554"/>
                  </a:glow>
                </a:effectLst>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7CC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38492967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 ba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0101"/>
            <a:ext cx="2286000" cy="1329595"/>
          </a:xfrm>
          <a:prstGeom prst="rect">
            <a:avLst/>
          </a:prstGeom>
        </p:spPr>
        <p:txBody>
          <a:bodyPr wrap="square" lIns="0" tIns="0" rIns="0" bIns="0">
            <a:spAutoFit/>
          </a:bodyPr>
          <a:lstStyle>
            <a:lvl1pPr>
              <a:defRPr sz="3200">
                <a:solidFill>
                  <a:srgbClr val="E4FFD6"/>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820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93768344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 bar green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0101"/>
            <a:ext cx="2286000" cy="1329595"/>
          </a:xfrm>
          <a:prstGeom prst="rect">
            <a:avLst/>
          </a:prstGeom>
        </p:spPr>
        <p:txBody>
          <a:bodyPr wrap="square" lIns="0" tIns="0" rIns="0" bIns="0">
            <a:spAutoFit/>
          </a:bodyPr>
          <a:lstStyle>
            <a:lvl1pPr>
              <a:defRPr sz="3200">
                <a:solidFill>
                  <a:srgbClr val="E4FFD6"/>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9FF4B414-00F5-1172-09E9-197EF6C8CF84}"/>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30882041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bar gree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7DF1CB-5F39-48E0-B2DB-764E018FDB2D}"/>
              </a:ext>
            </a:extLst>
          </p:cNvPr>
          <p:cNvSpPr/>
          <p:nvPr userDrawn="1"/>
        </p:nvSpPr>
        <p:spPr>
          <a:xfrm>
            <a:off x="0" y="0"/>
            <a:ext cx="12192000" cy="3429000"/>
          </a:xfrm>
          <a:prstGeom prst="rect">
            <a:avLst/>
          </a:prstGeom>
          <a:solidFill>
            <a:srgbClr val="2447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2" name="Title 1"/>
          <p:cNvSpPr>
            <a:spLocks noGrp="1"/>
          </p:cNvSpPr>
          <p:nvPr>
            <p:ph type="title"/>
          </p:nvPr>
        </p:nvSpPr>
        <p:spPr>
          <a:xfrm>
            <a:off x="381002" y="800101"/>
            <a:ext cx="4000500"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7270C93A-C784-4B2F-A8F0-B35D5DE9A5B7}"/>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365789753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ment gre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63662" y="3438305"/>
            <a:ext cx="9201150" cy="2676747"/>
          </a:xfrm>
          <a:prstGeom prst="rect">
            <a:avLst/>
          </a:prstGeom>
        </p:spPr>
        <p:txBody>
          <a:bodyPr wrap="square" lIns="0" tIns="0" rIns="0" bIns="0" anchor="t" anchorCtr="0">
            <a:noAutofit/>
          </a:bodyPr>
          <a:lstStyle>
            <a:lvl1pPr>
              <a:lnSpc>
                <a:spcPct val="90000"/>
              </a:lnSpc>
              <a:defRPr sz="5400">
                <a:solidFill>
                  <a:srgbClr val="9FFF99"/>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81001" y="29146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rgbClr val="9FFF99"/>
              </a:solidFill>
            </a:endParaRPr>
          </a:p>
        </p:txBody>
      </p:sp>
    </p:spTree>
    <p:extLst>
      <p:ext uri="{BB962C8B-B14F-4D97-AF65-F5344CB8AC3E}">
        <p14:creationId xmlns:p14="http://schemas.microsoft.com/office/powerpoint/2010/main" val="3604219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bar w/photo half green">
    <p:bg>
      <p:bgPr>
        <a:solidFill>
          <a:srgbClr val="24473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2475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9FFF99"/>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9FFF99"/>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124528907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B30B3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77939441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0" y="4204926"/>
            <a:ext cx="7971108" cy="723900"/>
          </a:xfrm>
          <a:prstGeom prst="rect">
            <a:avLst/>
          </a:prstGeom>
        </p:spPr>
        <p:txBody>
          <a:bodyPr lIns="0" tIns="0" rIns="0" bIns="0"/>
          <a:lstStyle>
            <a:lvl1pPr marL="0" indent="0" algn="l">
              <a:lnSpc>
                <a:spcPct val="100000"/>
              </a:lnSpc>
              <a:spcBef>
                <a:spcPts val="0"/>
              </a:spcBef>
              <a:buNone/>
              <a:defRPr sz="1800">
                <a:solidFill>
                  <a:schemeClr val="tx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381001" y="3429001"/>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381000" y="1738314"/>
            <a:ext cx="7969282" cy="1495794"/>
          </a:xfrm>
          <a:prstGeom prst="rect">
            <a:avLst/>
          </a:prstGeom>
        </p:spPr>
        <p:txBody>
          <a:bodyPr wrap="square" lIns="0" tIns="0" rIns="0" bIns="0" anchor="b" anchorCtr="0">
            <a:spAutoFit/>
          </a:bodyPr>
          <a:lstStyle>
            <a:lvl1pPr>
              <a:defRPr lang="en-US" sz="5400" dirty="0">
                <a:solidFill>
                  <a:srgbClr val="E5F8FF"/>
                </a:solidFill>
                <a:effectLst>
                  <a:glow rad="127000">
                    <a:srgbClr val="0D32A4"/>
                  </a:glow>
                </a:effectLst>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73562179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red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382548135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de ba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9936" y="800101"/>
            <a:ext cx="2267064" cy="1329595"/>
          </a:xfrm>
          <a:prstGeom prst="rect">
            <a:avLst/>
          </a:prstGeom>
        </p:spPr>
        <p:txBody>
          <a:bodyPr wrap="square" lIns="0" tIns="0" rIns="0" bIns="0">
            <a:spAutoFit/>
          </a:bodyPr>
          <a:lstStyle>
            <a:lvl1pPr>
              <a:defRPr sz="3200">
                <a:solidFill>
                  <a:srgbClr val="FBEECE"/>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820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154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1"/>
            <a:ext cx="2281326" cy="3714751"/>
          </a:xfrm>
          <a:prstGeom prst="rect">
            <a:avLst/>
          </a:prstGeom>
        </p:spPr>
        <p:txBody>
          <a:bodyPr wrap="square" lIns="0" tIns="0" rIns="0" bIns="0">
            <a:noAutofit/>
          </a:bodyPr>
          <a:lstStyle>
            <a:lvl1pPr marL="0" indent="0" algn="l">
              <a:lnSpc>
                <a:spcPct val="100000"/>
              </a:lnSpc>
              <a:spcBef>
                <a:spcPts val="1200"/>
              </a:spcBef>
              <a:buNone/>
              <a:defRPr sz="16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8188286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de bar red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9936" y="800101"/>
            <a:ext cx="2267064" cy="1329595"/>
          </a:xfrm>
          <a:prstGeom prst="rect">
            <a:avLst/>
          </a:prstGeom>
        </p:spPr>
        <p:txBody>
          <a:bodyPr wrap="square" lIns="0" tIns="0" rIns="0" bIns="0">
            <a:spAutoFit/>
          </a:bodyPr>
          <a:lstStyle>
            <a:lvl1pPr>
              <a:defRPr sz="3200">
                <a:solidFill>
                  <a:srgbClr val="FBEECE"/>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154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1"/>
            <a:ext cx="2281326" cy="3714751"/>
          </a:xfrm>
          <a:prstGeom prst="rect">
            <a:avLst/>
          </a:prstGeom>
        </p:spPr>
        <p:txBody>
          <a:bodyPr wrap="square" lIns="0" tIns="0" rIns="0" bIns="0">
            <a:noAutofit/>
          </a:bodyPr>
          <a:lstStyle>
            <a:lvl1pPr marL="0" indent="0" algn="l">
              <a:lnSpc>
                <a:spcPct val="100000"/>
              </a:lnSpc>
              <a:spcBef>
                <a:spcPts val="1200"/>
              </a:spcBef>
              <a:buNone/>
              <a:defRPr sz="16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DAF0261D-3168-603A-763E-1A036640EFF0}"/>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30619934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bar red">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5CDF81-BCDC-4155-A36E-2E848EF6612B}"/>
              </a:ext>
            </a:extLst>
          </p:cNvPr>
          <p:cNvSpPr/>
          <p:nvPr userDrawn="1"/>
        </p:nvSpPr>
        <p:spPr>
          <a:xfrm>
            <a:off x="0" y="0"/>
            <a:ext cx="12192000" cy="3429000"/>
          </a:xfrm>
          <a:prstGeom prst="rect">
            <a:avLst/>
          </a:prstGeom>
          <a:solidFill>
            <a:srgbClr val="691D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title"/>
          </p:nvPr>
        </p:nvSpPr>
        <p:spPr>
          <a:xfrm>
            <a:off x="382484" y="800101"/>
            <a:ext cx="4056167"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22" name="Rectangle 21">
            <a:extLst>
              <a:ext uri="{FF2B5EF4-FFF2-40B4-BE49-F238E27FC236}">
                <a16:creationId xmlns:a16="http://schemas.microsoft.com/office/drawing/2014/main" id="{601E45A1-78E0-4520-916E-F5407FC0A24E}"/>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23588829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ement re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5982" y="3438305"/>
            <a:ext cx="9201150" cy="2676747"/>
          </a:xfrm>
          <a:prstGeom prst="rect">
            <a:avLst/>
          </a:prstGeom>
        </p:spPr>
        <p:txBody>
          <a:bodyPr wrap="square" lIns="0" tIns="0" rIns="0" bIns="0" anchor="t" anchorCtr="0">
            <a:noAutofit/>
          </a:bodyPr>
          <a:lstStyle>
            <a:lvl1pPr>
              <a:lnSpc>
                <a:spcPct val="90000"/>
              </a:lnSpc>
              <a:defRPr sz="5400">
                <a:solidFill>
                  <a:srgbClr val="FBEECE"/>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75981" y="29146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866834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bar w/photo half red">
    <p:bg>
      <p:bgPr>
        <a:solidFill>
          <a:srgbClr val="691D3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1137"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chemeClr val="accent3"/>
              </a:buClr>
              <a:buFont typeface="Arial" panose="020B0604020202020204" pitchFamily="34" charset="0"/>
              <a:buChar char="•"/>
              <a:defRPr sz="1600" b="0">
                <a:solidFill>
                  <a:schemeClr val="tx2"/>
                </a:solidFill>
              </a:defRPr>
            </a:lvl2pPr>
            <a:lvl3pPr marL="685790" indent="-228597">
              <a:lnSpc>
                <a:spcPct val="100000"/>
              </a:lnSpc>
              <a:spcBef>
                <a:spcPts val="600"/>
              </a:spcBef>
              <a:buClr>
                <a:schemeClr val="accent3"/>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Tree>
    <p:extLst>
      <p:ext uri="{BB962C8B-B14F-4D97-AF65-F5344CB8AC3E}">
        <p14:creationId xmlns:p14="http://schemas.microsoft.com/office/powerpoint/2010/main" val="151612062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85189417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purp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a:glow rad="127000">
              <a:srgbClr val="612CB0"/>
            </a:glow>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381000" y="400052"/>
            <a:ext cx="404949"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1066800" y="349478"/>
            <a:ext cx="4972050" cy="215444"/>
          </a:xfrm>
          <a:prstGeom prst="rect">
            <a:avLst/>
          </a:prstGeom>
        </p:spPr>
        <p:txBody>
          <a:bodyPr wrap="square"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25886401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de ba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878" y="800101"/>
            <a:ext cx="2282122" cy="1329595"/>
          </a:xfrm>
          <a:prstGeom prst="rect">
            <a:avLst/>
          </a:prstGeom>
        </p:spPr>
        <p:txBody>
          <a:bodyPr wrap="square" lIns="0" tIns="0" rIns="0" bIns="0">
            <a:spAutoFit/>
          </a:bodyPr>
          <a:lstStyle>
            <a:lvl1pPr>
              <a:defRPr sz="3200">
                <a:solidFill>
                  <a:srgbClr val="DEDDFF"/>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439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91723" y="400052"/>
            <a:ext cx="457200" cy="114300"/>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5562" y="2514601"/>
            <a:ext cx="2281606" cy="3714751"/>
          </a:xfrm>
          <a:prstGeom prst="rect">
            <a:avLst/>
          </a:prstGeom>
        </p:spPr>
        <p:txBody>
          <a:bodyPr wrap="square" lIns="0" tIns="0" rIns="0" bIns="0">
            <a:noAutofit/>
          </a:bodyPr>
          <a:lstStyle>
            <a:lvl1pPr marL="0" indent="0" algn="l">
              <a:lnSpc>
                <a:spcPct val="100000"/>
              </a:lnSpc>
              <a:spcBef>
                <a:spcPts val="1200"/>
              </a:spcBef>
              <a:buNone/>
              <a:defRPr sz="16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233093435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de bar purple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878" y="800101"/>
            <a:ext cx="2282122" cy="1329595"/>
          </a:xfrm>
          <a:prstGeom prst="rect">
            <a:avLst/>
          </a:prstGeom>
        </p:spPr>
        <p:txBody>
          <a:bodyPr wrap="square" lIns="0" tIns="0" rIns="0" bIns="0">
            <a:spAutoFit/>
          </a:bodyPr>
          <a:lstStyle>
            <a:lvl1pPr>
              <a:defRPr sz="3200">
                <a:solidFill>
                  <a:srgbClr val="DEDD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91723" y="400052"/>
            <a:ext cx="457200" cy="114300"/>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5562" y="2514601"/>
            <a:ext cx="2281606" cy="3714751"/>
          </a:xfrm>
          <a:prstGeom prst="rect">
            <a:avLst/>
          </a:prstGeom>
        </p:spPr>
        <p:txBody>
          <a:bodyPr wrap="square" lIns="0" tIns="0" rIns="0" bIns="0">
            <a:noAutofit/>
          </a:bodyPr>
          <a:lstStyle>
            <a:lvl1pPr marL="0" indent="0" algn="l">
              <a:lnSpc>
                <a:spcPct val="100000"/>
              </a:lnSpc>
              <a:spcBef>
                <a:spcPts val="1200"/>
              </a:spcBef>
              <a:buNone/>
              <a:defRPr sz="16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8E2FDEF9-3FD6-AC6B-BD4C-4D538691DE6E}"/>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71754319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8759" y="5090336"/>
            <a:ext cx="9715500" cy="747896"/>
          </a:xfrm>
          <a:prstGeom prst="rect">
            <a:avLst/>
          </a:prstGeom>
        </p:spPr>
        <p:txBody>
          <a:bodyPr wrap="square" lIns="0" tIns="0" rIns="0" bIns="0" anchor="b" anchorCtr="0">
            <a:spAutoFit/>
          </a:bodyPr>
          <a:lstStyle>
            <a:lvl1pPr>
              <a:lnSpc>
                <a:spcPct val="90000"/>
              </a:lnSpc>
              <a:defRPr sz="540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8343900" y="914400"/>
            <a:ext cx="3467100" cy="2514600"/>
          </a:xfrm>
          <a:prstGeom prst="rect">
            <a:avLst/>
          </a:prstGeom>
        </p:spPr>
        <p:txBody>
          <a:bodyPr lIns="0" tIns="0" rIns="0" bIns="0"/>
          <a:lstStyle>
            <a:lvl1pPr>
              <a:lnSpc>
                <a:spcPct val="100000"/>
              </a:lnSpc>
              <a:spcBef>
                <a:spcPts val="1200"/>
              </a:spcBef>
              <a:buClr>
                <a:schemeClr val="bg1"/>
              </a:buClr>
              <a:defRPr sz="2000">
                <a:solidFill>
                  <a:schemeClr val="tx2"/>
                </a:solidFill>
              </a:defRPr>
            </a:lvl1pPr>
            <a:lvl2pPr marL="741371" indent="-284166">
              <a:lnSpc>
                <a:spcPct val="100000"/>
              </a:lnSpc>
              <a:spcBef>
                <a:spcPts val="600"/>
              </a:spcBef>
              <a:buClr>
                <a:schemeClr val="bg1"/>
              </a:buClr>
              <a:buFont typeface="Arial" panose="020B0604020202020204" pitchFamily="34" charset="0"/>
              <a:buChar char="–"/>
              <a:defRPr sz="1800">
                <a:solidFill>
                  <a:schemeClr val="tx2"/>
                </a:solidFill>
              </a:defRPr>
            </a:lvl2pPr>
            <a:lvl3pPr marL="1142982" indent="-228597">
              <a:lnSpc>
                <a:spcPct val="100000"/>
              </a:lnSpc>
              <a:spcBef>
                <a:spcPts val="600"/>
              </a:spcBef>
              <a:buClr>
                <a:schemeClr val="bg1"/>
              </a:buClr>
              <a:buFont typeface="Wingdings" panose="05000000000000000000" pitchFamily="2" charset="2"/>
              <a:buChar cha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7783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bar purpl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1D998F-1CEA-4933-A37B-06244CD6DC67}"/>
              </a:ext>
            </a:extLst>
          </p:cNvPr>
          <p:cNvSpPr/>
          <p:nvPr userDrawn="1"/>
        </p:nvSpPr>
        <p:spPr>
          <a:xfrm>
            <a:off x="0" y="0"/>
            <a:ext cx="12192000" cy="3429000"/>
          </a:xfrm>
          <a:prstGeom prst="rect">
            <a:avLst/>
          </a:prstGeom>
          <a:solidFill>
            <a:srgbClr val="2A145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2" name="Title 1"/>
          <p:cNvSpPr>
            <a:spLocks noGrp="1"/>
          </p:cNvSpPr>
          <p:nvPr>
            <p:ph type="title"/>
          </p:nvPr>
        </p:nvSpPr>
        <p:spPr>
          <a:xfrm>
            <a:off x="381000" y="800101"/>
            <a:ext cx="4000500"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81001" y="400052"/>
            <a:ext cx="457200"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354765297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purple">
    <p:bg>
      <p:bgPr>
        <a:solidFill>
          <a:srgbClr val="612C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9879" y="3438305"/>
            <a:ext cx="9201150" cy="2676747"/>
          </a:xfrm>
          <a:prstGeom prst="rect">
            <a:avLst/>
          </a:prstGeom>
        </p:spPr>
        <p:txBody>
          <a:bodyPr wrap="square" lIns="0" tIns="0" rIns="0" bIns="0" anchor="t" anchorCtr="0">
            <a:noAutofit/>
          </a:bodyPr>
          <a:lstStyle>
            <a:lvl1pPr>
              <a:lnSpc>
                <a:spcPct val="90000"/>
              </a:lnSpc>
              <a:defRPr sz="5400">
                <a:solidFill>
                  <a:schemeClr val="tx2"/>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79879" y="2914652"/>
            <a:ext cx="457200" cy="114300"/>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Tree>
    <p:extLst>
      <p:ext uri="{BB962C8B-B14F-4D97-AF65-F5344CB8AC3E}">
        <p14:creationId xmlns:p14="http://schemas.microsoft.com/office/powerpoint/2010/main" val="28361975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bar w/photo half purple">
    <p:bg>
      <p:bgPr>
        <a:solidFill>
          <a:srgbClr val="2A145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612C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8E5CEF"/>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8E5CEF"/>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0"/>
            <a:ext cx="4800600" cy="628651"/>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152992191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71102282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81001" y="857251"/>
            <a:ext cx="11430000" cy="246222"/>
          </a:xfrm>
          <a:prstGeom prst="rect">
            <a:avLst/>
          </a:prstGeom>
        </p:spPr>
        <p:txBody>
          <a:bodyPr wrap="square" lIns="0" tIns="0" rIns="0" bIns="0">
            <a:spAutoFit/>
          </a:bodyPr>
          <a:lstStyle>
            <a:lvl1pPr marL="0" indent="0" algn="l">
              <a:lnSpc>
                <a:spcPct val="100000"/>
              </a:lnSpc>
              <a:spcBef>
                <a:spcPts val="0"/>
              </a:spcBef>
              <a:buNone/>
              <a:defRPr sz="1600">
                <a:solidFill>
                  <a:schemeClr val="bg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340949754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1" y="1600200"/>
            <a:ext cx="11430000" cy="4572000"/>
          </a:xfrm>
          <a:prstGeom prst="rect">
            <a:avLst/>
          </a:prstGeom>
        </p:spPr>
        <p:txBody>
          <a:bodyPr lIns="0" tIns="0" rIns="0" bIns="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490277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85487" y="857251"/>
            <a:ext cx="11425529" cy="246222"/>
          </a:xfrm>
          <a:prstGeom prst="rect">
            <a:avLst/>
          </a:prstGeom>
        </p:spPr>
        <p:txBody>
          <a:bodyPr wrap="square" lIns="0" tIns="0" rIns="0" bIns="0">
            <a:spAutoFit/>
          </a:bodyPr>
          <a:lstStyle>
            <a:lvl1pPr marL="0" indent="0" algn="l">
              <a:lnSpc>
                <a:spcPct val="100000"/>
              </a:lnSpc>
              <a:spcBef>
                <a:spcPts val="0"/>
              </a:spcBef>
              <a:buNone/>
              <a:defRPr sz="1600">
                <a:solidFill>
                  <a:schemeClr val="bg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4" name="Content Placeholder 2"/>
          <p:cNvSpPr>
            <a:spLocks noGrp="1"/>
          </p:cNvSpPr>
          <p:nvPr>
            <p:ph idx="10"/>
          </p:nvPr>
        </p:nvSpPr>
        <p:spPr>
          <a:xfrm>
            <a:off x="385487" y="1600200"/>
            <a:ext cx="11425529" cy="4572000"/>
          </a:xfrm>
          <a:prstGeom prst="rect">
            <a:avLst/>
          </a:prstGeom>
        </p:spPr>
        <p:txBody>
          <a:bodyPr lIns="0" tIns="0" rIns="0" bIns="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394362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10" name="Content Placeholder 9"/>
          <p:cNvSpPr>
            <a:spLocks noGrp="1"/>
          </p:cNvSpPr>
          <p:nvPr>
            <p:ph sz="quarter" idx="10"/>
          </p:nvPr>
        </p:nvSpPr>
        <p:spPr>
          <a:xfrm>
            <a:off x="3810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defRPr>
            </a:lvl2pPr>
            <a:lvl3pPr marL="1142982" indent="-228597">
              <a:lnSpc>
                <a:spcPct val="100000"/>
              </a:lnSpc>
              <a:spcBef>
                <a:spcPts val="600"/>
              </a:spcBef>
              <a:buClr>
                <a:srgbClr val="808080"/>
              </a:buClr>
              <a:buFont typeface="Wingdings" panose="05000000000000000000" pitchFamily="2" charset="2"/>
              <a:buChar char="§"/>
              <a:defRPr sz="14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63246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defRPr>
            </a:lvl2pPr>
            <a:lvl3pPr marL="1142982" indent="-228597">
              <a:lnSpc>
                <a:spcPct val="100000"/>
              </a:lnSpc>
              <a:spcBef>
                <a:spcPts val="600"/>
              </a:spcBef>
              <a:buClr>
                <a:srgbClr val="808080"/>
              </a:buClr>
              <a:buFont typeface="Wingdings" panose="05000000000000000000" pitchFamily="2" charset="2"/>
              <a:buChar char="§"/>
              <a:defRPr sz="14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8936737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381000" y="1374371"/>
            <a:ext cx="5486400" cy="4797829"/>
          </a:xfrm>
          <a:prstGeom prst="rect">
            <a:avLst/>
          </a:prstGeom>
        </p:spPr>
        <p:txBody>
          <a:bodyPr lIns="0" tIns="0" rIns="0" bIns="91440"/>
          <a:lstStyle>
            <a:lvl1pPr marL="0" indent="0">
              <a:lnSpc>
                <a:spcPct val="100000"/>
              </a:lnSpc>
              <a:spcBef>
                <a:spcPts val="1800"/>
              </a:spcBef>
              <a:buNone/>
              <a:defRPr sz="2000" b="1" baseline="0">
                <a:solidFill>
                  <a:schemeClr val="bg1"/>
                </a:solidFill>
              </a:defRPr>
            </a:lvl1pPr>
            <a:lvl2pPr marL="230715" indent="-230715">
              <a:lnSpc>
                <a:spcPct val="100000"/>
              </a:lnSpc>
              <a:spcBef>
                <a:spcPts val="1200"/>
              </a:spcBef>
              <a:buClr>
                <a:srgbClr val="808080"/>
              </a:buClr>
              <a:defRPr sz="1800">
                <a:solidFill>
                  <a:schemeClr val="bg2"/>
                </a:solidFill>
              </a:defRPr>
            </a:lvl2pPr>
            <a:lvl3pPr marL="685790" indent="-230715">
              <a:lnSpc>
                <a:spcPct val="100000"/>
              </a:lnSpc>
              <a:spcBef>
                <a:spcPts val="600"/>
              </a:spcBef>
              <a:buClr>
                <a:srgbClr val="808080"/>
              </a:buClr>
              <a:buFont typeface="Arial" panose="020B0604020202020204" pitchFamily="34" charset="0"/>
              <a:buChar char="–"/>
              <a:defRPr sz="1400">
                <a:solidFill>
                  <a:schemeClr val="bg2"/>
                </a:solidFill>
              </a:defRPr>
            </a:lvl3pPr>
            <a:lvl4pPr marL="1140866" indent="-224364">
              <a:lnSpc>
                <a:spcPct val="100000"/>
              </a:lnSpc>
              <a:spcBef>
                <a:spcPts val="600"/>
              </a:spcBef>
              <a:buClr>
                <a:srgbClr val="808080"/>
              </a:buClr>
              <a:buFont typeface="Wingdings" panose="05000000000000000000" pitchFamily="2" charset="2"/>
              <a:buChar char="§"/>
              <a:defRPr sz="1200">
                <a:solidFill>
                  <a:schemeClr val="bg2"/>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6324600" y="1374371"/>
            <a:ext cx="5486400" cy="4797829"/>
          </a:xfrm>
          <a:prstGeom prst="rect">
            <a:avLst/>
          </a:prstGeom>
        </p:spPr>
        <p:txBody>
          <a:bodyPr lIns="0" tIns="0" rIns="0" bIns="91440"/>
          <a:lstStyle>
            <a:lvl1pPr marL="0" indent="0">
              <a:lnSpc>
                <a:spcPct val="100000"/>
              </a:lnSpc>
              <a:spcBef>
                <a:spcPts val="1800"/>
              </a:spcBef>
              <a:buNone/>
              <a:defRPr sz="2000" b="1" baseline="0">
                <a:solidFill>
                  <a:schemeClr val="bg1"/>
                </a:solidFill>
              </a:defRPr>
            </a:lvl1pPr>
            <a:lvl2pPr marL="230715" indent="-230715">
              <a:lnSpc>
                <a:spcPct val="100000"/>
              </a:lnSpc>
              <a:spcBef>
                <a:spcPts val="1200"/>
              </a:spcBef>
              <a:buClr>
                <a:srgbClr val="808080"/>
              </a:buClr>
              <a:defRPr sz="1800">
                <a:solidFill>
                  <a:schemeClr val="bg2"/>
                </a:solidFill>
              </a:defRPr>
            </a:lvl2pPr>
            <a:lvl3pPr marL="685790" indent="-230715">
              <a:lnSpc>
                <a:spcPct val="100000"/>
              </a:lnSpc>
              <a:spcBef>
                <a:spcPts val="600"/>
              </a:spcBef>
              <a:buClr>
                <a:srgbClr val="808080"/>
              </a:buClr>
              <a:buFont typeface="Arial" panose="020B0604020202020204" pitchFamily="34" charset="0"/>
              <a:buChar char="–"/>
              <a:defRPr sz="1400">
                <a:solidFill>
                  <a:schemeClr val="bg2"/>
                </a:solidFill>
              </a:defRPr>
            </a:lvl3pPr>
            <a:lvl4pPr marL="1140866" indent="-224364">
              <a:lnSpc>
                <a:spcPct val="100000"/>
              </a:lnSpc>
              <a:spcBef>
                <a:spcPts val="600"/>
              </a:spcBef>
              <a:buClr>
                <a:srgbClr val="808080"/>
              </a:buClr>
              <a:buFont typeface="Wingdings" panose="05000000000000000000" pitchFamily="2" charset="2"/>
              <a:buChar char="§"/>
              <a:defRPr sz="1200">
                <a:solidFill>
                  <a:schemeClr val="bg2"/>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59803902"/>
      </p:ext>
    </p:extLst>
  </p:cSld>
  <p:clrMapOvr>
    <a:masterClrMapping/>
  </p:clrMapOvr>
  <p:extLst>
    <p:ext uri="{DCECCB84-F9BA-43D5-87BE-67443E8EF086}">
      <p15:sldGuideLst xmlns:p15="http://schemas.microsoft.com/office/powerpoint/2012/main">
        <p15:guide id="1" orient="horz" pos="120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9" name="Content Placeholder 9"/>
          <p:cNvSpPr>
            <a:spLocks noGrp="1"/>
          </p:cNvSpPr>
          <p:nvPr>
            <p:ph sz="quarter" idx="13"/>
          </p:nvPr>
        </p:nvSpPr>
        <p:spPr>
          <a:xfrm>
            <a:off x="381001"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3C9CA1AB-E8E8-4338-8BB5-4C9F95D3899A}"/>
              </a:ext>
            </a:extLst>
          </p:cNvPr>
          <p:cNvSpPr>
            <a:spLocks noGrp="1"/>
          </p:cNvSpPr>
          <p:nvPr>
            <p:ph sz="quarter" idx="14"/>
          </p:nvPr>
        </p:nvSpPr>
        <p:spPr>
          <a:xfrm>
            <a:off x="4332837"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Content Placeholder 9">
            <a:extLst>
              <a:ext uri="{FF2B5EF4-FFF2-40B4-BE49-F238E27FC236}">
                <a16:creationId xmlns:a16="http://schemas.microsoft.com/office/drawing/2014/main" id="{B6586213-13AB-4801-9939-C1924B01D7D1}"/>
              </a:ext>
            </a:extLst>
          </p:cNvPr>
          <p:cNvSpPr>
            <a:spLocks noGrp="1"/>
          </p:cNvSpPr>
          <p:nvPr>
            <p:ph sz="quarter" idx="15"/>
          </p:nvPr>
        </p:nvSpPr>
        <p:spPr>
          <a:xfrm>
            <a:off x="8284230"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8218790"/>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381000" y="4343402"/>
            <a:ext cx="8027894" cy="1495794"/>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197449497"/>
      </p:ext>
    </p:extLst>
  </p:cSld>
  <p:clrMapOvr>
    <a:masterClrMapping/>
  </p:clrMapOvr>
  <p:extLst>
    <p:ext uri="{DCECCB84-F9BA-43D5-87BE-67443E8EF086}">
      <p15:sldGuideLst xmlns:p15="http://schemas.microsoft.com/office/powerpoint/2012/main">
        <p15:guide id="1" orient="horz" pos="287"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1CDB-95CE-458B-A911-027A05894B80}"/>
              </a:ext>
            </a:extLst>
          </p:cNvPr>
          <p:cNvSpPr>
            <a:spLocks noGrp="1"/>
          </p:cNvSpPr>
          <p:nvPr>
            <p:ph type="title"/>
          </p:nvPr>
        </p:nvSpPr>
        <p:spPr>
          <a:xfrm>
            <a:off x="838201" y="-457199"/>
            <a:ext cx="10515600" cy="395816"/>
          </a:xfrm>
          <a:prstGeom prst="rect">
            <a:avLst/>
          </a:prstGeom>
        </p:spPr>
        <p:txBody>
          <a:bodyPr/>
          <a:lstStyle>
            <a:lvl1pPr algn="ctr">
              <a:defRPr sz="2400">
                <a:solidFill>
                  <a:schemeClr val="tx1"/>
                </a:solidFill>
              </a:defRPr>
            </a:lvl1pPr>
          </a:lstStyle>
          <a:p>
            <a:r>
              <a:rPr lang="en-US"/>
              <a:t>Click to edit Master title style</a:t>
            </a:r>
          </a:p>
        </p:txBody>
      </p:sp>
    </p:spTree>
    <p:extLst>
      <p:ext uri="{BB962C8B-B14F-4D97-AF65-F5344CB8AC3E}">
        <p14:creationId xmlns:p14="http://schemas.microsoft.com/office/powerpoint/2010/main" val="32230390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B410-C7E4-4036-89E5-3C58E91B269B}"/>
              </a:ext>
            </a:extLst>
          </p:cNvPr>
          <p:cNvSpPr>
            <a:spLocks noGrp="1"/>
          </p:cNvSpPr>
          <p:nvPr>
            <p:ph type="title"/>
          </p:nvPr>
        </p:nvSpPr>
        <p:spPr>
          <a:xfrm>
            <a:off x="838201" y="-457199"/>
            <a:ext cx="10515600" cy="395816"/>
          </a:xfrm>
          <a:prstGeom prst="rect">
            <a:avLst/>
          </a:prstGeom>
        </p:spPr>
        <p:txBody>
          <a:bodyPr/>
          <a:lstStyle>
            <a:lvl1pPr algn="ctr">
              <a:defRPr sz="2400"/>
            </a:lvl1pPr>
          </a:lstStyle>
          <a:p>
            <a:r>
              <a:rPr lang="en-US"/>
              <a:t>Click to edit Master title style</a:t>
            </a:r>
          </a:p>
        </p:txBody>
      </p:sp>
      <p:sp>
        <p:nvSpPr>
          <p:cNvPr id="209" name="Rectangle 208">
            <a:extLst>
              <a:ext uri="{FF2B5EF4-FFF2-40B4-BE49-F238E27FC236}">
                <a16:creationId xmlns:a16="http://schemas.microsoft.com/office/drawing/2014/main" id="{5BC7EE9C-562A-4519-B67A-EB99114D5C5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pic>
        <p:nvPicPr>
          <p:cNvPr id="210" name="Picture 209">
            <a:extLst>
              <a:ext uri="{FF2B5EF4-FFF2-40B4-BE49-F238E27FC236}">
                <a16:creationId xmlns:a16="http://schemas.microsoft.com/office/drawing/2014/main" id="{9F395D62-9AFB-429C-85A8-BAAB83043A5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Tree>
    <p:extLst>
      <p:ext uri="{BB962C8B-B14F-4D97-AF65-F5344CB8AC3E}">
        <p14:creationId xmlns:p14="http://schemas.microsoft.com/office/powerpoint/2010/main" val="173365029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881886-5CD5-2F8B-B966-3EF61C8FAAC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p:nvPr>
        </p:nvSpPr>
        <p:spPr>
          <a:xfrm>
            <a:off x="381000" y="304800"/>
            <a:ext cx="99822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sp>
        <p:nvSpPr>
          <p:cNvPr id="5" name="fl">
            <a:extLst>
              <a:ext uri="{FF2B5EF4-FFF2-40B4-BE49-F238E27FC236}">
                <a16:creationId xmlns:a16="http://schemas.microsoft.com/office/drawing/2014/main" id="{814A2B3F-A86E-D8E1-C509-4C775C31EA5F}"/>
              </a:ext>
              <a:ext uri="{C183D7F6-B498-43B3-948B-1728B52AA6E4}">
                <adec:decorative xmlns:adec="http://schemas.microsoft.com/office/drawing/2017/decorative" val="1"/>
              </a:ext>
            </a:extLst>
          </p:cNvPr>
          <p:cNvSpPr txBox="1"/>
          <p:nvPr userDrawn="1"/>
        </p:nvSpPr>
        <p:spPr>
          <a:xfrm>
            <a:off x="5384428" y="6696353"/>
            <a:ext cx="1601400" cy="92398"/>
          </a:xfrm>
          <a:prstGeom prst="rect">
            <a:avLst/>
          </a:prstGeom>
          <a:noFill/>
        </p:spPr>
        <p:txBody>
          <a:bodyPr vert="horz" wrap="none" lIns="0" tIns="0" rIns="0" bIns="0" rtlCol="0" anchor="ctr" anchorCtr="0">
            <a:spAutoFit/>
          </a:bodyPr>
          <a:lstStyle/>
          <a:p>
            <a:pPr marL="0" marR="0" indent="0" algn="l" defTabSz="1219140" rtl="0" eaLnBrk="1" fontAlgn="base" latinLnBrk="0" hangingPunct="1">
              <a:lnSpc>
                <a:spcPct val="90000"/>
              </a:lnSpc>
              <a:spcBef>
                <a:spcPts val="133"/>
              </a:spcBef>
              <a:spcAft>
                <a:spcPts val="133"/>
              </a:spcAft>
              <a:buClrTx/>
              <a:buSzTx/>
              <a:buFontTx/>
              <a:buNone/>
              <a:tabLst/>
              <a:defRPr/>
            </a:pPr>
            <a:r>
              <a:rPr lang="en-US" sz="667" b="0" i="0" u="none" baseline="0">
                <a:solidFill>
                  <a:schemeClr val="tx2"/>
                </a:solidFill>
                <a:latin typeface="Arial" panose="020B0604020202020204" pitchFamily="34" charset="0"/>
              </a:rPr>
              <a:t>Copyright © Dell Inc. All Rights Reserved.</a:t>
            </a:r>
          </a:p>
        </p:txBody>
      </p:sp>
      <p:sp>
        <p:nvSpPr>
          <p:cNvPr id="6" name="TextBox 19">
            <a:extLst>
              <a:ext uri="{FF2B5EF4-FFF2-40B4-BE49-F238E27FC236}">
                <a16:creationId xmlns:a16="http://schemas.microsoft.com/office/drawing/2014/main" id="{65451726-B655-159B-BD68-70EDA13964C2}"/>
              </a:ext>
              <a:ext uri="{C183D7F6-B498-43B3-948B-1728B52AA6E4}">
                <adec:decorative xmlns:adec="http://schemas.microsoft.com/office/drawing/2017/decorative" val="1"/>
              </a:ext>
            </a:extLst>
          </p:cNvPr>
          <p:cNvSpPr txBox="1"/>
          <p:nvPr userDrawn="1"/>
        </p:nvSpPr>
        <p:spPr>
          <a:xfrm>
            <a:off x="5140350" y="6697379"/>
            <a:ext cx="105798" cy="92398"/>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67" b="0" kern="1200" smtClean="0">
                <a:solidFill>
                  <a:schemeClr val="tx2"/>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67" b="0" kern="1200" err="1">
              <a:solidFill>
                <a:schemeClr val="tx2"/>
              </a:solidFill>
              <a:latin typeface="Arial" panose="020B0604020202020204" pitchFamily="34" charset="0"/>
              <a:ea typeface="+mn-ea"/>
              <a:cs typeface="+mn-cs"/>
            </a:endParaRPr>
          </a:p>
        </p:txBody>
      </p:sp>
      <p:pic>
        <p:nvPicPr>
          <p:cNvPr id="8" name="Dell Technologies Logo">
            <a:extLst>
              <a:ext uri="{FF2B5EF4-FFF2-40B4-BE49-F238E27FC236}">
                <a16:creationId xmlns:a16="http://schemas.microsoft.com/office/drawing/2014/main" id="{E530DBFC-B896-187D-6636-2152A2E0735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Tree>
    <p:extLst>
      <p:ext uri="{BB962C8B-B14F-4D97-AF65-F5344CB8AC3E}">
        <p14:creationId xmlns:p14="http://schemas.microsoft.com/office/powerpoint/2010/main" val="157054609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361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blu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381000" y="3595505"/>
            <a:ext cx="4457700" cy="2243691"/>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1066800" y="349478"/>
            <a:ext cx="3771901" cy="430887"/>
          </a:xfrm>
          <a:prstGeom prst="rect">
            <a:avLst/>
          </a:prstGeom>
        </p:spPr>
        <p:txBody>
          <a:bodyPr wrap="square"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185893276"/>
      </p:ext>
    </p:extLst>
  </p:cSld>
  <p:clrMapOvr>
    <a:masterClrMapping/>
  </p:clrMapOvr>
  <p:extLst>
    <p:ext uri="{DCECCB84-F9BA-43D5-87BE-67443E8EF086}">
      <p15:sldGuideLst xmlns:p15="http://schemas.microsoft.com/office/powerpoint/2012/main">
        <p15:guide id="1" orient="horz" pos="28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ba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1185"/>
            <a:ext cx="2286000" cy="1329595"/>
          </a:xfrm>
          <a:prstGeom prst="rect">
            <a:avLst/>
          </a:prstGeom>
        </p:spPr>
        <p:txBody>
          <a:bodyPr wrap="square" lIns="0" tIns="0" rIns="0" bIns="0">
            <a:spAutoFit/>
          </a:bodyPr>
          <a:lstStyle>
            <a:lvl1pPr>
              <a:defRPr sz="3200">
                <a:solidFill>
                  <a:srgbClr val="E5F8FF"/>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439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218782399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ar blu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1185"/>
            <a:ext cx="2286000" cy="1329595"/>
          </a:xfrm>
          <a:prstGeom prst="rect">
            <a:avLst/>
          </a:prstGeom>
        </p:spPr>
        <p:txBody>
          <a:bodyPr wrap="square" lIns="0" tIns="0" rIns="0" bIns="0">
            <a:spAutoFit/>
          </a:bodyPr>
          <a:lstStyle>
            <a:lvl1pPr>
              <a:defRPr sz="3200">
                <a:solidFill>
                  <a:srgbClr val="E5F8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80C7FB"/>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7" name="Picture Placeholder 6">
            <a:extLst>
              <a:ext uri="{FF2B5EF4-FFF2-40B4-BE49-F238E27FC236}">
                <a16:creationId xmlns:a16="http://schemas.microsoft.com/office/drawing/2014/main" id="{E8FAF2F2-81F0-496C-EB9C-AD35CB49960B}"/>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62497124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12192000" cy="3429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title"/>
          </p:nvPr>
        </p:nvSpPr>
        <p:spPr>
          <a:xfrm>
            <a:off x="382483" y="800101"/>
            <a:ext cx="3999017"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65E98A6F-4362-4A68-979C-B344868D9B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62899492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blu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98556" y="3438305"/>
            <a:ext cx="9201150" cy="2676747"/>
          </a:xfrm>
          <a:prstGeom prst="rect">
            <a:avLst/>
          </a:prstGeom>
        </p:spPr>
        <p:txBody>
          <a:bodyPr wrap="square" lIns="0" tIns="0" rIns="0" bIns="0" anchor="t" anchorCtr="0">
            <a:noAutofit/>
          </a:bodyPr>
          <a:lstStyle>
            <a:lvl1pPr>
              <a:lnSpc>
                <a:spcPct val="90000"/>
              </a:lnSpc>
              <a:defRPr sz="540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98556" y="29146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Tree>
    <p:extLst>
      <p:ext uri="{BB962C8B-B14F-4D97-AF65-F5344CB8AC3E}">
        <p14:creationId xmlns:p14="http://schemas.microsoft.com/office/powerpoint/2010/main" val="30573234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5">
            <a:extLs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
        <p:nvSpPr>
          <p:cNvPr id="7" name="fl" descr="                              Dell - Internal Use - Confidential&#10;"/>
          <p:cNvSpPr txBox="1"/>
          <p:nvPr userDrawn="1"/>
        </p:nvSpPr>
        <p:spPr>
          <a:xfrm>
            <a:off x="5381061" y="6701002"/>
            <a:ext cx="1429879" cy="83100"/>
          </a:xfrm>
          <a:prstGeom prst="rect">
            <a:avLst/>
          </a:prstGeom>
          <a:noFill/>
        </p:spPr>
        <p:txBody>
          <a:bodyPr vert="horz" wrap="none" lIns="0" tIns="0" rIns="0" bIns="0" rtlCol="0" anchor="ctr" anchorCtr="0">
            <a:spAutoFit/>
          </a:bodyPr>
          <a:lstStyle/>
          <a:p>
            <a:pPr marL="0" marR="0" indent="0" algn="ctr" defTabSz="1219183" rtl="0" eaLnBrk="1" fontAlgn="base" latinLnBrk="0" hangingPunct="1">
              <a:lnSpc>
                <a:spcPct val="90000"/>
              </a:lnSpc>
              <a:spcBef>
                <a:spcPts val="133"/>
              </a:spcBef>
              <a:spcAft>
                <a:spcPts val="133"/>
              </a:spcAft>
              <a:buClrTx/>
              <a:buSzTx/>
              <a:buFontTx/>
              <a:buNone/>
              <a:tabLst/>
              <a:defRPr/>
            </a:pPr>
            <a:r>
              <a:rPr lang="en-US" sz="600" b="0" i="0" u="none" baseline="0">
                <a:solidFill>
                  <a:srgbClr val="808080"/>
                </a:solidFill>
                <a:latin typeface="Arial" panose="020B0604020202020204" pitchFamily="34" charset="0"/>
              </a:rPr>
              <a:t>Copyright © Dell Inc. All Rights Reserved.</a:t>
            </a:r>
          </a:p>
        </p:txBody>
      </p:sp>
      <p:sp>
        <p:nvSpPr>
          <p:cNvPr id="6" name="TextBox 19"/>
          <p:cNvSpPr txBox="1"/>
          <p:nvPr userDrawn="1"/>
        </p:nvSpPr>
        <p:spPr>
          <a:xfrm>
            <a:off x="5120250" y="6702028"/>
            <a:ext cx="94578"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00" b="0" kern="1200" err="1">
              <a:solidFill>
                <a:srgbClr val="808080"/>
              </a:solidFill>
              <a:latin typeface="Arial" panose="020B0604020202020204" pitchFamily="34" charset="0"/>
              <a:ea typeface="+mn-ea"/>
              <a:cs typeface="+mn-cs"/>
            </a:endParaRPr>
          </a:p>
        </p:txBody>
      </p:sp>
      <p:sp>
        <p:nvSpPr>
          <p:cNvPr id="4" name="MSIPCMContentMarking" descr="{&quot;HashCode&quot;:-1912962988,&quot;Placement&quot;:&quot;Footer&quot;}">
            <a:extLst>
              <a:ext uri="{FF2B5EF4-FFF2-40B4-BE49-F238E27FC236}">
                <a16:creationId xmlns:a16="http://schemas.microsoft.com/office/drawing/2014/main" id="{AAD52492-B32C-4F5C-93C4-B867BDF3FDDD}"/>
              </a:ext>
            </a:extLst>
          </p:cNvPr>
          <p:cNvSpPr txBox="1"/>
          <p:nvPr userDrawn="1"/>
        </p:nvSpPr>
        <p:spPr>
          <a:xfrm>
            <a:off x="0" y="6645505"/>
            <a:ext cx="1580011" cy="143565"/>
          </a:xfrm>
          <a:prstGeom prst="rect">
            <a:avLst/>
          </a:prstGeom>
          <a:noFill/>
        </p:spPr>
        <p:txBody>
          <a:bodyPr vert="horz" wrap="square" lIns="0" tIns="0" rIns="0" bIns="0" rtlCol="0" anchor="ctr" anchorCtr="1">
            <a:spAutoFit/>
          </a:bodyPr>
          <a:lstStyle/>
          <a:p>
            <a:pPr algn="l">
              <a:spcBef>
                <a:spcPts val="0"/>
              </a:spcBef>
              <a:spcAft>
                <a:spcPts val="0"/>
              </a:spcAft>
            </a:pPr>
            <a:r>
              <a:rPr lang="en-US" sz="933">
                <a:solidFill>
                  <a:srgbClr val="7F7F7F"/>
                </a:solidFill>
                <a:latin typeface="Calibri" panose="020F0502020204030204" pitchFamily="34" charset="0"/>
              </a:rPr>
              <a:t>Internal Use - Confidential</a:t>
            </a:r>
          </a:p>
        </p:txBody>
      </p:sp>
    </p:spTree>
    <p:extLst>
      <p:ext uri="{BB962C8B-B14F-4D97-AF65-F5344CB8AC3E}">
        <p14:creationId xmlns:p14="http://schemas.microsoft.com/office/powerpoint/2010/main" val="4048717320"/>
      </p:ext>
    </p:extLst>
  </p:cSld>
  <p:clrMap bg1="lt1" tx1="dk1" bg2="lt2" tx2="dk2" accent1="accent1" accent2="accent2" accent3="accent3" accent4="accent4" accent5="accent5" accent6="accent6" hlink="hlink" folHlink="folHlink"/>
  <p:sldLayoutIdLst>
    <p:sldLayoutId id="2147483730" r:id="rId1"/>
    <p:sldLayoutId id="2147483752" r:id="rId2"/>
    <p:sldLayoutId id="2147483731" r:id="rId3"/>
    <p:sldLayoutId id="2147483689" r:id="rId4"/>
    <p:sldLayoutId id="2147483753" r:id="rId5"/>
    <p:sldLayoutId id="2147483735" r:id="rId6"/>
    <p:sldLayoutId id="2147483757" r:id="rId7"/>
    <p:sldLayoutId id="2147483739" r:id="rId8"/>
    <p:sldLayoutId id="2147483747" r:id="rId9"/>
    <p:sldLayoutId id="2147483715" r:id="rId10"/>
    <p:sldLayoutId id="2147483761" r:id="rId11"/>
    <p:sldLayoutId id="2147483732" r:id="rId12"/>
    <p:sldLayoutId id="2147483754" r:id="rId13"/>
    <p:sldLayoutId id="2147483736" r:id="rId14"/>
    <p:sldLayoutId id="2147483758" r:id="rId15"/>
    <p:sldLayoutId id="2147483744" r:id="rId16"/>
    <p:sldLayoutId id="2147483748" r:id="rId17"/>
    <p:sldLayoutId id="2147483763" r:id="rId18"/>
    <p:sldLayoutId id="2147483733" r:id="rId19"/>
    <p:sldLayoutId id="2147483755" r:id="rId20"/>
    <p:sldLayoutId id="2147483737" r:id="rId21"/>
    <p:sldLayoutId id="2147483759" r:id="rId22"/>
    <p:sldLayoutId id="2147483745" r:id="rId23"/>
    <p:sldLayoutId id="2147483749" r:id="rId24"/>
    <p:sldLayoutId id="2147483764" r:id="rId25"/>
    <p:sldLayoutId id="2147483734" r:id="rId26"/>
    <p:sldLayoutId id="2147483756" r:id="rId27"/>
    <p:sldLayoutId id="2147483738" r:id="rId28"/>
    <p:sldLayoutId id="2147483760" r:id="rId29"/>
    <p:sldLayoutId id="2147483746" r:id="rId30"/>
    <p:sldLayoutId id="2147483750" r:id="rId31"/>
    <p:sldLayoutId id="2147483765" r:id="rId32"/>
    <p:sldLayoutId id="2147483662" r:id="rId33"/>
    <p:sldLayoutId id="2147483673" r:id="rId34"/>
    <p:sldLayoutId id="2147483672" r:id="rId35"/>
    <p:sldLayoutId id="2147483713" r:id="rId36"/>
    <p:sldLayoutId id="2147483724" r:id="rId37"/>
    <p:sldLayoutId id="2147483725" r:id="rId38"/>
    <p:sldLayoutId id="2147483726" r:id="rId39"/>
    <p:sldLayoutId id="2147483667" r:id="rId40"/>
    <p:sldLayoutId id="2147483729" r:id="rId41"/>
    <p:sldLayoutId id="2147483766" r:id="rId42"/>
    <p:sldLayoutId id="2147483767" r:id="rId43"/>
  </p:sldLayoutIdLst>
  <p:txStyles>
    <p:titleStyle>
      <a:lvl1pPr algn="l" defTabSz="91438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6" rtl="0" eaLnBrk="1" latinLnBrk="0" hangingPunct="1">
        <a:defRPr sz="1800" kern="1200">
          <a:solidFill>
            <a:schemeClr val="tx1"/>
          </a:solidFill>
          <a:latin typeface="+mn-lt"/>
          <a:ea typeface="+mn-ea"/>
          <a:cs typeface="+mn-cs"/>
        </a:defRPr>
      </a:lvl1pPr>
      <a:lvl2pPr marL="457194" algn="l" defTabSz="914386" rtl="0" eaLnBrk="1" latinLnBrk="0" hangingPunct="1">
        <a:defRPr sz="1800" kern="1200">
          <a:solidFill>
            <a:schemeClr val="tx1"/>
          </a:solidFill>
          <a:latin typeface="+mn-lt"/>
          <a:ea typeface="+mn-ea"/>
          <a:cs typeface="+mn-cs"/>
        </a:defRPr>
      </a:lvl2pPr>
      <a:lvl3pPr marL="914386" algn="l" defTabSz="914386" rtl="0" eaLnBrk="1" latinLnBrk="0" hangingPunct="1">
        <a:defRPr sz="1800" kern="1200">
          <a:solidFill>
            <a:schemeClr val="tx1"/>
          </a:solidFill>
          <a:latin typeface="+mn-lt"/>
          <a:ea typeface="+mn-ea"/>
          <a:cs typeface="+mn-cs"/>
        </a:defRPr>
      </a:lvl3pPr>
      <a:lvl4pPr marL="1371579" algn="l" defTabSz="914386" rtl="0" eaLnBrk="1" latinLnBrk="0" hangingPunct="1">
        <a:defRPr sz="1800" kern="1200">
          <a:solidFill>
            <a:schemeClr val="tx1"/>
          </a:solidFill>
          <a:latin typeface="+mn-lt"/>
          <a:ea typeface="+mn-ea"/>
          <a:cs typeface="+mn-cs"/>
        </a:defRPr>
      </a:lvl4pPr>
      <a:lvl5pPr marL="1828773" algn="l" defTabSz="914386" rtl="0" eaLnBrk="1" latinLnBrk="0" hangingPunct="1">
        <a:defRPr sz="1800" kern="1200">
          <a:solidFill>
            <a:schemeClr val="tx1"/>
          </a:solidFill>
          <a:latin typeface="+mn-lt"/>
          <a:ea typeface="+mn-ea"/>
          <a:cs typeface="+mn-cs"/>
        </a:defRPr>
      </a:lvl5pPr>
      <a:lvl6pPr marL="2285966" algn="l" defTabSz="914386" rtl="0" eaLnBrk="1" latinLnBrk="0" hangingPunct="1">
        <a:defRPr sz="1800" kern="1200">
          <a:solidFill>
            <a:schemeClr val="tx1"/>
          </a:solidFill>
          <a:latin typeface="+mn-lt"/>
          <a:ea typeface="+mn-ea"/>
          <a:cs typeface="+mn-cs"/>
        </a:defRPr>
      </a:lvl6pPr>
      <a:lvl7pPr marL="2743158" algn="l" defTabSz="914386" rtl="0" eaLnBrk="1" latinLnBrk="0" hangingPunct="1">
        <a:defRPr sz="1800" kern="1200">
          <a:solidFill>
            <a:schemeClr val="tx1"/>
          </a:solidFill>
          <a:latin typeface="+mn-lt"/>
          <a:ea typeface="+mn-ea"/>
          <a:cs typeface="+mn-cs"/>
        </a:defRPr>
      </a:lvl7pPr>
      <a:lvl8pPr marL="3200352" algn="l" defTabSz="914386" rtl="0" eaLnBrk="1" latinLnBrk="0" hangingPunct="1">
        <a:defRPr sz="1800" kern="1200">
          <a:solidFill>
            <a:schemeClr val="tx1"/>
          </a:solidFill>
          <a:latin typeface="+mn-lt"/>
          <a:ea typeface="+mn-ea"/>
          <a:cs typeface="+mn-cs"/>
        </a:defRPr>
      </a:lvl8pPr>
      <a:lvl9pPr marL="3657546" algn="l" defTabSz="91438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40" userDrawn="1">
          <p15:clr>
            <a:srgbClr val="F26B43"/>
          </p15:clr>
        </p15:guide>
        <p15:guide id="4"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delltechnologies.com/asset/en-us/products/storage/legal-pricing/dr-guarantee-tc-powerscale.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19898"/>
            <a:ext cx="7969282" cy="923330"/>
          </a:xfrm>
        </p:spPr>
        <p:txBody>
          <a:bodyPr/>
          <a:lstStyle/>
          <a:p>
            <a:pPr>
              <a:lnSpc>
                <a:spcPct val="100000"/>
              </a:lnSpc>
            </a:pPr>
            <a:r>
              <a:rPr lang="en-US" sz="6000">
                <a:solidFill>
                  <a:schemeClr val="tx2"/>
                </a:solidFill>
                <a:latin typeface="Arial Nova Light"/>
              </a:rPr>
              <a:t>PowerScale</a:t>
            </a:r>
            <a:endParaRPr lang="en-US" sz="6000">
              <a:solidFill>
                <a:schemeClr val="tx2"/>
              </a:solidFill>
            </a:endParaRPr>
          </a:p>
        </p:txBody>
      </p:sp>
      <p:sp>
        <p:nvSpPr>
          <p:cNvPr id="7" name="Subtitle 6">
            <a:extLst>
              <a:ext uri="{FF2B5EF4-FFF2-40B4-BE49-F238E27FC236}">
                <a16:creationId xmlns:a16="http://schemas.microsoft.com/office/drawing/2014/main" id="{DD40B1F1-C931-4509-B897-543CA81B2B9E}"/>
              </a:ext>
            </a:extLst>
          </p:cNvPr>
          <p:cNvSpPr>
            <a:spLocks noGrp="1"/>
          </p:cNvSpPr>
          <p:nvPr>
            <p:ph type="subTitle" idx="1"/>
          </p:nvPr>
        </p:nvSpPr>
        <p:spPr>
          <a:xfrm>
            <a:off x="379174" y="2776797"/>
            <a:ext cx="7971108" cy="723900"/>
          </a:xfrm>
        </p:spPr>
        <p:txBody>
          <a:bodyPr lIns="0" tIns="0" rIns="0" bIns="0" anchor="t"/>
          <a:lstStyle/>
          <a:p>
            <a:pPr>
              <a:spcAft>
                <a:spcPts val="600"/>
              </a:spcAft>
            </a:pPr>
            <a:r>
              <a:rPr lang="en-US" sz="2800">
                <a:solidFill>
                  <a:schemeClr val="accent3"/>
                </a:solidFill>
                <a:latin typeface="Arial"/>
                <a:cs typeface="Arial"/>
              </a:rPr>
              <a:t>What’s new overview</a:t>
            </a:r>
          </a:p>
        </p:txBody>
      </p:sp>
      <p:sp>
        <p:nvSpPr>
          <p:cNvPr id="4" name="Subtitle 6">
            <a:extLst>
              <a:ext uri="{FF2B5EF4-FFF2-40B4-BE49-F238E27FC236}">
                <a16:creationId xmlns:a16="http://schemas.microsoft.com/office/drawing/2014/main" id="{41F03588-5C20-7E6D-7790-57266E5EFC75}"/>
              </a:ext>
            </a:extLst>
          </p:cNvPr>
          <p:cNvSpPr txBox="1">
            <a:spLocks/>
          </p:cNvSpPr>
          <p:nvPr/>
        </p:nvSpPr>
        <p:spPr>
          <a:xfrm>
            <a:off x="379174" y="3708476"/>
            <a:ext cx="7971108" cy="723900"/>
          </a:xfrm>
          <a:prstGeom prst="rect">
            <a:avLst/>
          </a:prstGeom>
        </p:spPr>
        <p:txBody>
          <a:bodyPr lIns="0" tIns="0" rIns="0" bIns="0" anchor="t"/>
          <a:lstStyle>
            <a:lvl1pPr marL="0" indent="0" algn="l" defTabSz="914386" rtl="0" eaLnBrk="1" latinLnBrk="0" hangingPunct="1">
              <a:lnSpc>
                <a:spcPct val="100000"/>
              </a:lnSpc>
              <a:spcBef>
                <a:spcPts val="0"/>
              </a:spcBef>
              <a:buFont typeface="Arial" panose="020B0604020202020204" pitchFamily="34" charset="0"/>
              <a:buNone/>
              <a:defRPr sz="1800" kern="1200">
                <a:solidFill>
                  <a:schemeClr val="tx2"/>
                </a:solidFill>
                <a:latin typeface="Arial" panose="020B0604020202020204" pitchFamily="34" charset="0"/>
                <a:ea typeface="+mn-ea"/>
                <a:cs typeface="+mn-cs"/>
              </a:defRPr>
            </a:lvl1pPr>
            <a:lvl2pPr marL="457194" indent="0" algn="ctr" defTabSz="91438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86" indent="0" algn="ctr" defTabSz="91438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79"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73"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66"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58"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52"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46"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solidFill>
                  <a:schemeClr val="accent4"/>
                </a:solidFill>
                <a:latin typeface="Arial"/>
                <a:cs typeface="Arial"/>
              </a:rPr>
              <a:t>F910 (K2- Phase 1)</a:t>
            </a:r>
          </a:p>
          <a:p>
            <a:br>
              <a:rPr lang="en-US" sz="2400">
                <a:solidFill>
                  <a:schemeClr val="accent4"/>
                </a:solidFill>
                <a:latin typeface="Arial"/>
                <a:cs typeface="Arial"/>
              </a:rPr>
            </a:br>
            <a:endParaRPr lang="en-US" sz="1400" b="1" u="sng">
              <a:solidFill>
                <a:schemeClr val="accent4"/>
              </a:solidFill>
              <a:latin typeface="Arial"/>
              <a:cs typeface="Arial"/>
            </a:endParaRPr>
          </a:p>
        </p:txBody>
      </p:sp>
      <p:sp>
        <p:nvSpPr>
          <p:cNvPr id="3" name="Subtitle 3">
            <a:extLst>
              <a:ext uri="{FF2B5EF4-FFF2-40B4-BE49-F238E27FC236}">
                <a16:creationId xmlns:a16="http://schemas.microsoft.com/office/drawing/2014/main" id="{B89386E0-1045-BC04-95EA-A5EDB22E4FA4}"/>
              </a:ext>
            </a:extLst>
          </p:cNvPr>
          <p:cNvSpPr txBox="1">
            <a:spLocks/>
          </p:cNvSpPr>
          <p:nvPr/>
        </p:nvSpPr>
        <p:spPr>
          <a:xfrm>
            <a:off x="379174" y="5027895"/>
            <a:ext cx="7971108" cy="976674"/>
          </a:xfrm>
          <a:prstGeom prst="rect">
            <a:avLst/>
          </a:prstGeom>
        </p:spPr>
        <p:txBody>
          <a:bodyPr lIns="0" tIns="0" rIns="0" bIns="0"/>
          <a:lstStyle>
            <a:lvl1pPr marL="0" indent="0" algn="l" defTabSz="914386" rtl="0" eaLnBrk="1" latinLnBrk="0" hangingPunct="1">
              <a:lnSpc>
                <a:spcPct val="100000"/>
              </a:lnSpc>
              <a:spcBef>
                <a:spcPts val="0"/>
              </a:spcBef>
              <a:buFont typeface="Arial" panose="020B0604020202020204" pitchFamily="34" charset="0"/>
              <a:buNone/>
              <a:defRPr sz="1800" kern="1200">
                <a:solidFill>
                  <a:schemeClr val="tx2"/>
                </a:solidFill>
                <a:latin typeface="Arial" panose="020B0604020202020204" pitchFamily="34" charset="0"/>
                <a:ea typeface="+mn-ea"/>
                <a:cs typeface="+mn-cs"/>
              </a:defRPr>
            </a:lvl1pPr>
            <a:lvl2pPr marL="457194" indent="0" algn="ctr" defTabSz="91438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86" indent="0" algn="ctr" defTabSz="91438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79"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73"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66"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58"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52"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46" indent="0" algn="ctr" defTabSz="91438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Early quoting on May 8</a:t>
            </a:r>
            <a:r>
              <a:rPr lang="en-US" baseline="30000"/>
              <a:t>th</a:t>
            </a:r>
            <a:r>
              <a:rPr lang="en-US"/>
              <a:t>, 2024</a:t>
            </a:r>
          </a:p>
          <a:p>
            <a:r>
              <a:rPr lang="en-US"/>
              <a:t>RTS May 21</a:t>
            </a:r>
            <a:r>
              <a:rPr lang="en-US" baseline="30000"/>
              <a:t>st</a:t>
            </a:r>
            <a:r>
              <a:rPr lang="en-US"/>
              <a:t>, 2024 </a:t>
            </a:r>
          </a:p>
          <a:p>
            <a:r>
              <a:rPr lang="en-US"/>
              <a:t> </a:t>
            </a:r>
          </a:p>
        </p:txBody>
      </p:sp>
      <p:sp>
        <p:nvSpPr>
          <p:cNvPr id="5" name="TextBox 4">
            <a:extLst>
              <a:ext uri="{FF2B5EF4-FFF2-40B4-BE49-F238E27FC236}">
                <a16:creationId xmlns:a16="http://schemas.microsoft.com/office/drawing/2014/main" id="{A9623F63-6FDE-57DA-C599-519C70E9837D}"/>
              </a:ext>
            </a:extLst>
          </p:cNvPr>
          <p:cNvSpPr txBox="1"/>
          <p:nvPr/>
        </p:nvSpPr>
        <p:spPr>
          <a:xfrm>
            <a:off x="-746234" y="158346"/>
            <a:ext cx="5638800" cy="184666"/>
          </a:xfrm>
          <a:prstGeom prst="rect">
            <a:avLst/>
          </a:prstGeom>
          <a:noFill/>
        </p:spPr>
        <p:txBody>
          <a:bodyPr wrap="square" lIns="0" tIns="0" rIns="0" bIns="0" rtlCol="0">
            <a:spAutoFit/>
          </a:bodyPr>
          <a:lstStyle/>
          <a:p>
            <a:pPr algn="ctr"/>
            <a:r>
              <a:rPr lang="en-US" sz="1200">
                <a:solidFill>
                  <a:srgbClr val="FF0000"/>
                </a:solidFill>
              </a:rPr>
              <a:t>Non-disclosure use only until RTS May 21</a:t>
            </a:r>
            <a:r>
              <a:rPr lang="en-US" sz="1200" baseline="30000">
                <a:solidFill>
                  <a:srgbClr val="FF0000"/>
                </a:solidFill>
              </a:rPr>
              <a:t>st</a:t>
            </a:r>
            <a:r>
              <a:rPr lang="en-US" sz="1200">
                <a:solidFill>
                  <a:srgbClr val="FF0000"/>
                </a:solidFill>
              </a:rPr>
              <a:t>, 2024</a:t>
            </a:r>
          </a:p>
        </p:txBody>
      </p:sp>
    </p:spTree>
    <p:extLst>
      <p:ext uri="{BB962C8B-B14F-4D97-AF65-F5344CB8AC3E}">
        <p14:creationId xmlns:p14="http://schemas.microsoft.com/office/powerpoint/2010/main" val="2084923837"/>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287191-241C-7663-39BA-F3411DFBD401}"/>
              </a:ext>
            </a:extLst>
          </p:cNvPr>
          <p:cNvSpPr>
            <a:spLocks noGrp="1"/>
          </p:cNvSpPr>
          <p:nvPr>
            <p:ph type="title"/>
          </p:nvPr>
        </p:nvSpPr>
        <p:spPr>
          <a:xfrm>
            <a:off x="304659" y="594801"/>
            <a:ext cx="11890418" cy="387798"/>
          </a:xfrm>
        </p:spPr>
        <p:txBody>
          <a:bodyPr wrap="square" lIns="0" tIns="0" rIns="0" bIns="0" anchor="t">
            <a:spAutoFit/>
          </a:bodyPr>
          <a:lstStyle/>
          <a:p>
            <a:r>
              <a:rPr lang="en-US" sz="2800"/>
              <a:t>Just the facts: PowerScale all-flash platform (K2)</a:t>
            </a:r>
          </a:p>
        </p:txBody>
      </p:sp>
      <p:sp>
        <p:nvSpPr>
          <p:cNvPr id="8" name="Rectangle 7">
            <a:extLst>
              <a:ext uri="{FF2B5EF4-FFF2-40B4-BE49-F238E27FC236}">
                <a16:creationId xmlns:a16="http://schemas.microsoft.com/office/drawing/2014/main" id="{024039F8-AA41-C9B7-A0D0-9E466383E3E1}"/>
              </a:ext>
            </a:extLst>
          </p:cNvPr>
          <p:cNvSpPr/>
          <p:nvPr/>
        </p:nvSpPr>
        <p:spPr>
          <a:xfrm>
            <a:off x="590892" y="2247612"/>
            <a:ext cx="3560508" cy="3420108"/>
          </a:xfrm>
          <a:prstGeom prst="rect">
            <a:avLst/>
          </a:prstGeom>
          <a:solidFill>
            <a:srgbClr val="E5F8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9" name="Rectangle 8">
            <a:extLst>
              <a:ext uri="{FF2B5EF4-FFF2-40B4-BE49-F238E27FC236}">
                <a16:creationId xmlns:a16="http://schemas.microsoft.com/office/drawing/2014/main" id="{5DFB3A75-0608-C2D3-78F0-85962DD920C8}"/>
              </a:ext>
            </a:extLst>
          </p:cNvPr>
          <p:cNvSpPr/>
          <p:nvPr/>
        </p:nvSpPr>
        <p:spPr>
          <a:xfrm>
            <a:off x="4297020" y="2247612"/>
            <a:ext cx="3560508" cy="3420108"/>
          </a:xfrm>
          <a:prstGeom prst="rect">
            <a:avLst/>
          </a:prstGeom>
          <a:solidFill>
            <a:srgbClr val="E5F8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1" name="Rectangle 10">
            <a:extLst>
              <a:ext uri="{FF2B5EF4-FFF2-40B4-BE49-F238E27FC236}">
                <a16:creationId xmlns:a16="http://schemas.microsoft.com/office/drawing/2014/main" id="{AF1010E2-150F-BAC2-DE44-2BFE7E895E5D}"/>
              </a:ext>
            </a:extLst>
          </p:cNvPr>
          <p:cNvSpPr/>
          <p:nvPr/>
        </p:nvSpPr>
        <p:spPr>
          <a:xfrm>
            <a:off x="8040599" y="2262853"/>
            <a:ext cx="3560508" cy="3420108"/>
          </a:xfrm>
          <a:prstGeom prst="rect">
            <a:avLst/>
          </a:prstGeom>
          <a:solidFill>
            <a:srgbClr val="E5F8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4" name="Oval 13">
            <a:extLst>
              <a:ext uri="{FF2B5EF4-FFF2-40B4-BE49-F238E27FC236}">
                <a16:creationId xmlns:a16="http://schemas.microsoft.com/office/drawing/2014/main" id="{947D6E72-9739-BCF1-C97B-7C4F350C4997}"/>
              </a:ext>
            </a:extLst>
          </p:cNvPr>
          <p:cNvSpPr/>
          <p:nvPr/>
        </p:nvSpPr>
        <p:spPr>
          <a:xfrm>
            <a:off x="1472805" y="911186"/>
            <a:ext cx="1721780" cy="172178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5" name="Oval 14">
            <a:extLst>
              <a:ext uri="{FF2B5EF4-FFF2-40B4-BE49-F238E27FC236}">
                <a16:creationId xmlns:a16="http://schemas.microsoft.com/office/drawing/2014/main" id="{B1E16E81-6340-6D08-FAB6-4AA4AC45B6AF}"/>
              </a:ext>
            </a:extLst>
          </p:cNvPr>
          <p:cNvSpPr/>
          <p:nvPr/>
        </p:nvSpPr>
        <p:spPr>
          <a:xfrm>
            <a:off x="5216384" y="897674"/>
            <a:ext cx="1721780" cy="172178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6" name="Oval 15">
            <a:extLst>
              <a:ext uri="{FF2B5EF4-FFF2-40B4-BE49-F238E27FC236}">
                <a16:creationId xmlns:a16="http://schemas.microsoft.com/office/drawing/2014/main" id="{9E46C1BA-8D82-2C4B-DA42-60F0CCE1B92A}"/>
              </a:ext>
            </a:extLst>
          </p:cNvPr>
          <p:cNvSpPr/>
          <p:nvPr/>
        </p:nvSpPr>
        <p:spPr>
          <a:xfrm>
            <a:off x="8959963" y="897674"/>
            <a:ext cx="1721780" cy="172178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3" name="TextBox 22">
            <a:extLst>
              <a:ext uri="{FF2B5EF4-FFF2-40B4-BE49-F238E27FC236}">
                <a16:creationId xmlns:a16="http://schemas.microsoft.com/office/drawing/2014/main" id="{CB435192-A6B7-B64E-8077-645B3DD5C2B1}"/>
              </a:ext>
            </a:extLst>
          </p:cNvPr>
          <p:cNvSpPr txBox="1"/>
          <p:nvPr/>
        </p:nvSpPr>
        <p:spPr>
          <a:xfrm>
            <a:off x="1141810" y="2800426"/>
            <a:ext cx="2383770" cy="369332"/>
          </a:xfrm>
          <a:prstGeom prst="rect">
            <a:avLst/>
          </a:prstGeom>
          <a:noFill/>
        </p:spPr>
        <p:txBody>
          <a:bodyPr wrap="square" lIns="0" tIns="0" rIns="0" bIns="0" rtlCol="0">
            <a:spAutoFit/>
          </a:bodyPr>
          <a:lstStyle/>
          <a:p>
            <a:pPr algn="ctr">
              <a:spcAft>
                <a:spcPts val="300"/>
              </a:spcAft>
            </a:pPr>
            <a:r>
              <a:rPr lang="en-US" sz="2400">
                <a:solidFill>
                  <a:schemeClr val="accent1"/>
                </a:solidFill>
              </a:rPr>
              <a:t>Market context</a:t>
            </a:r>
          </a:p>
        </p:txBody>
      </p:sp>
      <p:sp>
        <p:nvSpPr>
          <p:cNvPr id="24" name="TextBox 23">
            <a:extLst>
              <a:ext uri="{FF2B5EF4-FFF2-40B4-BE49-F238E27FC236}">
                <a16:creationId xmlns:a16="http://schemas.microsoft.com/office/drawing/2014/main" id="{51DAC950-8183-4E41-E224-B3CF55746BAB}"/>
              </a:ext>
            </a:extLst>
          </p:cNvPr>
          <p:cNvSpPr txBox="1"/>
          <p:nvPr/>
        </p:nvSpPr>
        <p:spPr>
          <a:xfrm>
            <a:off x="5657864" y="2851176"/>
            <a:ext cx="838821" cy="369332"/>
          </a:xfrm>
          <a:prstGeom prst="rect">
            <a:avLst/>
          </a:prstGeom>
          <a:noFill/>
        </p:spPr>
        <p:txBody>
          <a:bodyPr wrap="square" lIns="0" tIns="0" rIns="0" bIns="0" rtlCol="0" anchor="t">
            <a:spAutoFit/>
          </a:bodyPr>
          <a:lstStyle/>
          <a:p>
            <a:pPr algn="ctr">
              <a:spcAft>
                <a:spcPts val="300"/>
              </a:spcAft>
            </a:pPr>
            <a:r>
              <a:rPr lang="en-US" sz="2400">
                <a:solidFill>
                  <a:schemeClr val="accent1"/>
                </a:solidFill>
              </a:rPr>
              <a:t>Goals </a:t>
            </a:r>
          </a:p>
        </p:txBody>
      </p:sp>
      <p:sp>
        <p:nvSpPr>
          <p:cNvPr id="26" name="TextBox 25">
            <a:extLst>
              <a:ext uri="{FF2B5EF4-FFF2-40B4-BE49-F238E27FC236}">
                <a16:creationId xmlns:a16="http://schemas.microsoft.com/office/drawing/2014/main" id="{9818378E-DBF1-1C81-F81B-553459DF0563}"/>
              </a:ext>
            </a:extLst>
          </p:cNvPr>
          <p:cNvSpPr txBox="1"/>
          <p:nvPr/>
        </p:nvSpPr>
        <p:spPr>
          <a:xfrm>
            <a:off x="8959150" y="2809309"/>
            <a:ext cx="1723406" cy="369332"/>
          </a:xfrm>
          <a:prstGeom prst="rect">
            <a:avLst/>
          </a:prstGeom>
          <a:noFill/>
        </p:spPr>
        <p:txBody>
          <a:bodyPr wrap="square" lIns="0" tIns="0" rIns="0" bIns="0" rtlCol="0" anchor="t">
            <a:spAutoFit/>
          </a:bodyPr>
          <a:lstStyle/>
          <a:p>
            <a:pPr algn="ctr">
              <a:spcAft>
                <a:spcPts val="300"/>
              </a:spcAft>
            </a:pPr>
            <a:r>
              <a:rPr lang="en-US" sz="2400">
                <a:solidFill>
                  <a:schemeClr val="accent1"/>
                </a:solidFill>
              </a:rPr>
              <a:t>What's new </a:t>
            </a:r>
            <a:endParaRPr lang="en-US" sz="2400"/>
          </a:p>
        </p:txBody>
      </p:sp>
      <p:sp>
        <p:nvSpPr>
          <p:cNvPr id="27" name="TextBox 26">
            <a:extLst>
              <a:ext uri="{FF2B5EF4-FFF2-40B4-BE49-F238E27FC236}">
                <a16:creationId xmlns:a16="http://schemas.microsoft.com/office/drawing/2014/main" id="{9AB7DAE3-B3AA-588D-DBFA-35A466EA393B}"/>
              </a:ext>
            </a:extLst>
          </p:cNvPr>
          <p:cNvSpPr txBox="1"/>
          <p:nvPr/>
        </p:nvSpPr>
        <p:spPr>
          <a:xfrm>
            <a:off x="770947" y="3589942"/>
            <a:ext cx="3200400" cy="1585049"/>
          </a:xfrm>
          <a:prstGeom prst="rect">
            <a:avLst/>
          </a:prstGeom>
          <a:noFill/>
        </p:spPr>
        <p:txBody>
          <a:bodyPr wrap="square" lIns="0" tIns="0" rIns="0" bIns="0" rtlCol="0" anchor="t">
            <a:spAutoFit/>
          </a:bodyPr>
          <a:lstStyle/>
          <a:p>
            <a:pPr marL="171450" indent="-171450">
              <a:spcAft>
                <a:spcPts val="300"/>
              </a:spcAft>
              <a:buClr>
                <a:schemeClr val="accent1"/>
              </a:buClr>
              <a:buFont typeface="Arial" panose="020B0604020202020204" pitchFamily="34" charset="0"/>
              <a:buChar char="•"/>
            </a:pPr>
            <a:r>
              <a:rPr lang="en-US" sz="1400">
                <a:solidFill>
                  <a:schemeClr val="bg2"/>
                </a:solidFill>
              </a:rPr>
              <a:t>Customers shifting to AI-first operating model and mindset, therefore need faster, secure, efficient and more economically viable infrastructure solutions</a:t>
            </a:r>
          </a:p>
          <a:p>
            <a:pPr marL="171450" indent="-171450">
              <a:spcAft>
                <a:spcPts val="300"/>
              </a:spcAft>
              <a:buClr>
                <a:schemeClr val="accent1"/>
              </a:buClr>
              <a:buFont typeface="Arial" panose="020B0604020202020204" pitchFamily="34" charset="0"/>
              <a:buChar char="•"/>
            </a:pPr>
            <a:r>
              <a:rPr lang="en-US" sz="1400">
                <a:solidFill>
                  <a:schemeClr val="bg2"/>
                </a:solidFill>
              </a:rPr>
              <a:t>Enterprise sustainability goals </a:t>
            </a:r>
            <a:endParaRPr lang="en-US" sz="1400"/>
          </a:p>
          <a:p>
            <a:pPr marL="171450" indent="-171450">
              <a:spcAft>
                <a:spcPts val="300"/>
              </a:spcAft>
              <a:buClr>
                <a:schemeClr val="accent1"/>
              </a:buClr>
              <a:buFont typeface="Arial" panose="020B0604020202020204" pitchFamily="34" charset="0"/>
              <a:buChar char="•"/>
            </a:pPr>
            <a:endParaRPr lang="en-US" sz="1400">
              <a:solidFill>
                <a:schemeClr val="bg2"/>
              </a:solidFill>
              <a:cs typeface="Arial"/>
            </a:endParaRPr>
          </a:p>
        </p:txBody>
      </p:sp>
      <p:sp>
        <p:nvSpPr>
          <p:cNvPr id="28" name="TextBox 27">
            <a:extLst>
              <a:ext uri="{FF2B5EF4-FFF2-40B4-BE49-F238E27FC236}">
                <a16:creationId xmlns:a16="http://schemas.microsoft.com/office/drawing/2014/main" id="{5D65AD6B-DC12-90B8-8E2E-12EFAE31B2F9}"/>
              </a:ext>
            </a:extLst>
          </p:cNvPr>
          <p:cNvSpPr txBox="1"/>
          <p:nvPr/>
        </p:nvSpPr>
        <p:spPr>
          <a:xfrm>
            <a:off x="4477074" y="3336027"/>
            <a:ext cx="3200400" cy="1585049"/>
          </a:xfrm>
          <a:prstGeom prst="rect">
            <a:avLst/>
          </a:prstGeom>
          <a:noFill/>
        </p:spPr>
        <p:txBody>
          <a:bodyPr wrap="square" lIns="0" tIns="0" rIns="0" bIns="0" rtlCol="0" anchor="t">
            <a:spAutoFit/>
          </a:bodyPr>
          <a:lstStyle/>
          <a:p>
            <a:pPr marL="171450" indent="-171450">
              <a:spcAft>
                <a:spcPts val="300"/>
              </a:spcAft>
              <a:buClr>
                <a:schemeClr val="accent1"/>
              </a:buClr>
              <a:buFont typeface="Arial" panose="020B0604020202020204" pitchFamily="34" charset="0"/>
              <a:buChar char="•"/>
            </a:pPr>
            <a:r>
              <a:rPr lang="en-US" sz="1400">
                <a:solidFill>
                  <a:schemeClr val="bg2"/>
                </a:solidFill>
              </a:rPr>
              <a:t>Position PowerScale as preferred storage platform for AI</a:t>
            </a:r>
            <a:endParaRPr lang="en-US" sz="1400">
              <a:solidFill>
                <a:schemeClr val="bg2"/>
              </a:solidFill>
              <a:cs typeface="Arial"/>
            </a:endParaRPr>
          </a:p>
          <a:p>
            <a:pPr marL="171450" indent="-171450">
              <a:spcAft>
                <a:spcPts val="300"/>
              </a:spcAft>
              <a:buClr>
                <a:schemeClr val="accent1"/>
              </a:buClr>
              <a:buFont typeface="Arial" panose="020B0604020202020204" pitchFamily="34" charset="0"/>
              <a:buChar char="•"/>
            </a:pPr>
            <a:r>
              <a:rPr lang="en-US" sz="1400">
                <a:solidFill>
                  <a:schemeClr val="bg2"/>
                </a:solidFill>
              </a:rPr>
              <a:t>Combat market pressure from competitors such as VAST, WEKA  </a:t>
            </a:r>
          </a:p>
          <a:p>
            <a:pPr marL="171450" indent="-171450">
              <a:spcAft>
                <a:spcPts val="300"/>
              </a:spcAft>
              <a:buClr>
                <a:schemeClr val="accent1"/>
              </a:buClr>
              <a:buFont typeface="Arial" panose="020B0604020202020204" pitchFamily="34" charset="0"/>
              <a:buChar char="•"/>
            </a:pPr>
            <a:r>
              <a:rPr lang="en-US" sz="1400">
                <a:solidFill>
                  <a:schemeClr val="bg2"/>
                </a:solidFill>
                <a:cs typeface="Arial"/>
              </a:rPr>
              <a:t>Establish F910 as high capacity and high-performance platform within the all-flash lineup</a:t>
            </a:r>
          </a:p>
        </p:txBody>
      </p:sp>
      <p:sp>
        <p:nvSpPr>
          <p:cNvPr id="30" name="TextBox 29">
            <a:extLst>
              <a:ext uri="{FF2B5EF4-FFF2-40B4-BE49-F238E27FC236}">
                <a16:creationId xmlns:a16="http://schemas.microsoft.com/office/drawing/2014/main" id="{F28BAECA-2C9B-3EF0-A73C-2A791F195499}"/>
              </a:ext>
            </a:extLst>
          </p:cNvPr>
          <p:cNvSpPr txBox="1"/>
          <p:nvPr/>
        </p:nvSpPr>
        <p:spPr>
          <a:xfrm>
            <a:off x="8220653" y="3336027"/>
            <a:ext cx="3200400" cy="2246769"/>
          </a:xfrm>
          <a:prstGeom prst="rect">
            <a:avLst/>
          </a:prstGeom>
          <a:noFill/>
        </p:spPr>
        <p:txBody>
          <a:bodyPr wrap="square" lIns="0" tIns="0" rIns="0" bIns="0" rtlCol="0" anchor="t">
            <a:spAutoFit/>
          </a:bodyPr>
          <a:lstStyle/>
          <a:p>
            <a:pPr>
              <a:spcAft>
                <a:spcPts val="300"/>
              </a:spcAft>
              <a:buClr>
                <a:schemeClr val="accent1"/>
              </a:buClr>
            </a:pPr>
            <a:r>
              <a:rPr lang="en-US" sz="1400">
                <a:solidFill>
                  <a:schemeClr val="bg2"/>
                </a:solidFill>
              </a:rPr>
              <a:t>Combining continuous innovation of OneFS with the latest generation all-flash nodes</a:t>
            </a:r>
          </a:p>
          <a:p>
            <a:pPr>
              <a:spcAft>
                <a:spcPts val="300"/>
              </a:spcAft>
              <a:buClr>
                <a:schemeClr val="accent1"/>
              </a:buClr>
            </a:pPr>
            <a:endParaRPr lang="en-US" sz="1400">
              <a:solidFill>
                <a:schemeClr val="bg2"/>
              </a:solidFill>
            </a:endParaRPr>
          </a:p>
          <a:p>
            <a:pPr>
              <a:spcAft>
                <a:spcPts val="300"/>
              </a:spcAft>
              <a:buClr>
                <a:schemeClr val="accent1"/>
              </a:buClr>
            </a:pPr>
            <a:r>
              <a:rPr lang="en-US" sz="1400">
                <a:solidFill>
                  <a:schemeClr val="bg2"/>
                </a:solidFill>
              </a:rPr>
              <a:t>AI-Ready Data Platform:</a:t>
            </a:r>
          </a:p>
          <a:p>
            <a:pPr marL="285750" indent="-285750">
              <a:spcAft>
                <a:spcPts val="300"/>
              </a:spcAft>
              <a:buClr>
                <a:schemeClr val="accent1"/>
              </a:buClr>
              <a:buFont typeface="Arial" panose="020B0604020202020204" pitchFamily="34" charset="0"/>
              <a:buChar char="•"/>
            </a:pPr>
            <a:r>
              <a:rPr lang="en-US" sz="1400">
                <a:solidFill>
                  <a:schemeClr val="bg2"/>
                </a:solidFill>
              </a:rPr>
              <a:t>Highly-performant and efficient all-flash nodes:</a:t>
            </a:r>
            <a:br>
              <a:rPr lang="en-US" sz="1400">
                <a:solidFill>
                  <a:schemeClr val="bg2"/>
                </a:solidFill>
              </a:rPr>
            </a:br>
            <a:endParaRPr lang="en-US" sz="1400">
              <a:solidFill>
                <a:schemeClr val="bg2"/>
              </a:solidFill>
            </a:endParaRPr>
          </a:p>
          <a:p>
            <a:pPr marL="628639" lvl="1" indent="-171450">
              <a:buFont typeface="Arial" panose="020B0604020202020204" pitchFamily="34" charset="0"/>
              <a:buChar char="•"/>
            </a:pPr>
            <a:r>
              <a:rPr lang="en-US" sz="1200">
                <a:solidFill>
                  <a:schemeClr val="accent1"/>
                </a:solidFill>
                <a:latin typeface="Arial"/>
                <a:cs typeface="Arial"/>
              </a:rPr>
              <a:t>Wave-0: F210, F710</a:t>
            </a:r>
          </a:p>
          <a:p>
            <a:pPr marL="628639" lvl="1" indent="-171450">
              <a:buFont typeface="Arial" panose="020B0604020202020204" pitchFamily="34" charset="0"/>
              <a:buChar char="•"/>
            </a:pPr>
            <a:r>
              <a:rPr lang="en-US" sz="1200" b="1" i="1">
                <a:solidFill>
                  <a:schemeClr val="accent1"/>
                </a:solidFill>
                <a:latin typeface="Arial"/>
                <a:cs typeface="Arial"/>
              </a:rPr>
              <a:t>Wave-1: F910 </a:t>
            </a:r>
          </a:p>
        </p:txBody>
      </p:sp>
      <p:grpSp>
        <p:nvGrpSpPr>
          <p:cNvPr id="32" name="Group 31">
            <a:extLst>
              <a:ext uri="{FF2B5EF4-FFF2-40B4-BE49-F238E27FC236}">
                <a16:creationId xmlns:a16="http://schemas.microsoft.com/office/drawing/2014/main" id="{C6FEEDD1-766B-DF98-5E99-E9AD884522F4}"/>
              </a:ext>
            </a:extLst>
          </p:cNvPr>
          <p:cNvGrpSpPr/>
          <p:nvPr/>
        </p:nvGrpSpPr>
        <p:grpSpPr>
          <a:xfrm>
            <a:off x="412216" y="5798480"/>
            <a:ext cx="7950704" cy="538482"/>
            <a:chOff x="381743" y="5669278"/>
            <a:chExt cx="7308778" cy="538482"/>
          </a:xfrm>
        </p:grpSpPr>
        <p:sp>
          <p:nvSpPr>
            <p:cNvPr id="19" name="Rectangle 18">
              <a:extLst>
                <a:ext uri="{FF2B5EF4-FFF2-40B4-BE49-F238E27FC236}">
                  <a16:creationId xmlns:a16="http://schemas.microsoft.com/office/drawing/2014/main" id="{C970E6BF-A51E-7336-9724-D753F41B5880}"/>
                </a:ext>
              </a:extLst>
            </p:cNvPr>
            <p:cNvSpPr/>
            <p:nvPr/>
          </p:nvSpPr>
          <p:spPr>
            <a:xfrm>
              <a:off x="1881129" y="5669278"/>
              <a:ext cx="2812492" cy="538481"/>
            </a:xfrm>
            <a:prstGeom prst="rect">
              <a:avLst/>
            </a:prstGeom>
            <a:solidFill>
              <a:schemeClr val="tx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solidFill>
                    <a:schemeClr val="accent1"/>
                  </a:solidFill>
                </a:rPr>
                <a:t>RTS F210 and F710</a:t>
              </a:r>
              <a:r>
                <a:rPr lang="en-US" sz="1400">
                  <a:solidFill>
                    <a:schemeClr val="accent1"/>
                  </a:solidFill>
                </a:rPr>
                <a:t>: 02/20/24 </a:t>
              </a:r>
            </a:p>
          </p:txBody>
        </p:sp>
        <p:sp>
          <p:nvSpPr>
            <p:cNvPr id="21" name="Rectangle 20">
              <a:extLst>
                <a:ext uri="{FF2B5EF4-FFF2-40B4-BE49-F238E27FC236}">
                  <a16:creationId xmlns:a16="http://schemas.microsoft.com/office/drawing/2014/main" id="{DAC28089-CEBD-0E32-B3A0-609AFE57A0CF}"/>
                </a:ext>
              </a:extLst>
            </p:cNvPr>
            <p:cNvSpPr/>
            <p:nvPr/>
          </p:nvSpPr>
          <p:spPr>
            <a:xfrm>
              <a:off x="381743" y="5669279"/>
              <a:ext cx="1314978" cy="538481"/>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latin typeface="+mj-lt"/>
                </a:rPr>
                <a:t>Key dates</a:t>
              </a:r>
            </a:p>
          </p:txBody>
        </p:sp>
        <p:sp>
          <p:nvSpPr>
            <p:cNvPr id="31" name="Rectangle 30">
              <a:extLst>
                <a:ext uri="{FF2B5EF4-FFF2-40B4-BE49-F238E27FC236}">
                  <a16:creationId xmlns:a16="http://schemas.microsoft.com/office/drawing/2014/main" id="{5938D5F5-2B05-5545-66A4-43668B5F9EE0}"/>
                </a:ext>
              </a:extLst>
            </p:cNvPr>
            <p:cNvSpPr/>
            <p:nvPr/>
          </p:nvSpPr>
          <p:spPr>
            <a:xfrm>
              <a:off x="4878029" y="5669278"/>
              <a:ext cx="2812492" cy="538481"/>
            </a:xfrm>
            <a:prstGeom prst="rect">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solidFill>
                    <a:schemeClr val="accent1"/>
                  </a:solidFill>
                </a:rPr>
                <a:t>RTS F910</a:t>
              </a:r>
              <a:r>
                <a:rPr lang="en-US" sz="1400">
                  <a:solidFill>
                    <a:schemeClr val="accent1"/>
                  </a:solidFill>
                </a:rPr>
                <a:t>: 05/21/24 </a:t>
              </a:r>
              <a:endParaRPr lang="en-US">
                <a:solidFill>
                  <a:schemeClr val="accent1"/>
                </a:solidFill>
              </a:endParaRPr>
            </a:p>
          </p:txBody>
        </p:sp>
      </p:grpSp>
      <p:pic>
        <p:nvPicPr>
          <p:cNvPr id="33" name="Graphic 32">
            <a:extLst>
              <a:ext uri="{FF2B5EF4-FFF2-40B4-BE49-F238E27FC236}">
                <a16:creationId xmlns:a16="http://schemas.microsoft.com/office/drawing/2014/main" id="{A4404C28-1B29-644C-F134-4B2BF13DA6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9659" y="1779808"/>
            <a:ext cx="628072" cy="628072"/>
          </a:xfrm>
          <a:prstGeom prst="rect">
            <a:avLst/>
          </a:prstGeom>
        </p:spPr>
      </p:pic>
      <p:pic>
        <p:nvPicPr>
          <p:cNvPr id="34" name="Graphic 33">
            <a:extLst>
              <a:ext uri="{FF2B5EF4-FFF2-40B4-BE49-F238E27FC236}">
                <a16:creationId xmlns:a16="http://schemas.microsoft.com/office/drawing/2014/main" id="{4933E4A2-D265-AFFB-884B-283EF3B31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5492" y="1792062"/>
            <a:ext cx="603564" cy="603564"/>
          </a:xfrm>
          <a:prstGeom prst="rect">
            <a:avLst/>
          </a:prstGeom>
        </p:spPr>
      </p:pic>
      <p:pic>
        <p:nvPicPr>
          <p:cNvPr id="35" name="Graphic 34">
            <a:extLst>
              <a:ext uri="{FF2B5EF4-FFF2-40B4-BE49-F238E27FC236}">
                <a16:creationId xmlns:a16="http://schemas.microsoft.com/office/drawing/2014/main" id="{9079E4C5-5FCB-1CC9-D5FC-3DB733CF84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7497" y="1760488"/>
            <a:ext cx="666712" cy="666712"/>
          </a:xfrm>
          <a:prstGeom prst="rect">
            <a:avLst/>
          </a:prstGeom>
        </p:spPr>
      </p:pic>
      <p:sp>
        <p:nvSpPr>
          <p:cNvPr id="2" name="Rectangle 1">
            <a:extLst>
              <a:ext uri="{FF2B5EF4-FFF2-40B4-BE49-F238E27FC236}">
                <a16:creationId xmlns:a16="http://schemas.microsoft.com/office/drawing/2014/main" id="{910AB5BA-A536-870B-48C0-E7E394A4FE05}"/>
              </a:ext>
            </a:extLst>
          </p:cNvPr>
          <p:cNvSpPr/>
          <p:nvPr/>
        </p:nvSpPr>
        <p:spPr>
          <a:xfrm>
            <a:off x="8532648" y="5803660"/>
            <a:ext cx="3059512" cy="538481"/>
          </a:xfrm>
          <a:prstGeom prst="rect">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solidFill>
                  <a:schemeClr val="accent1"/>
                </a:solidFill>
              </a:rPr>
              <a:t>DTW Keynote Announcement</a:t>
            </a:r>
            <a:r>
              <a:rPr lang="en-US" sz="1400">
                <a:solidFill>
                  <a:schemeClr val="accent1"/>
                </a:solidFill>
              </a:rPr>
              <a:t>: 05/20/24 </a:t>
            </a:r>
            <a:endParaRPr lang="en-US">
              <a:solidFill>
                <a:schemeClr val="accent1"/>
              </a:solidFill>
            </a:endParaRPr>
          </a:p>
        </p:txBody>
      </p:sp>
    </p:spTree>
    <p:extLst>
      <p:ext uri="{BB962C8B-B14F-4D97-AF65-F5344CB8AC3E}">
        <p14:creationId xmlns:p14="http://schemas.microsoft.com/office/powerpoint/2010/main" val="1785267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12A1D8-1F42-312B-40BE-77DAB8025180}"/>
              </a:ext>
            </a:extLst>
          </p:cNvPr>
          <p:cNvPicPr>
            <a:picLocks noChangeAspect="1"/>
          </p:cNvPicPr>
          <p:nvPr/>
        </p:nvPicPr>
        <p:blipFill>
          <a:blip r:embed="rId3"/>
          <a:stretch>
            <a:fillRect/>
          </a:stretch>
        </p:blipFill>
        <p:spPr>
          <a:xfrm>
            <a:off x="5508978" y="2"/>
            <a:ext cx="6683021" cy="3639114"/>
          </a:xfrm>
          <a:prstGeom prst="rect">
            <a:avLst/>
          </a:prstGeom>
        </p:spPr>
      </p:pic>
      <p:pic>
        <p:nvPicPr>
          <p:cNvPr id="11" name="Picture 10">
            <a:extLst>
              <a:ext uri="{FF2B5EF4-FFF2-40B4-BE49-F238E27FC236}">
                <a16:creationId xmlns:a16="http://schemas.microsoft.com/office/drawing/2014/main" id="{BF7F0332-D472-3489-B4BC-8AAD4C2FB32C}"/>
              </a:ext>
            </a:extLst>
          </p:cNvPr>
          <p:cNvPicPr>
            <a:picLocks noChangeAspect="1"/>
          </p:cNvPicPr>
          <p:nvPr/>
        </p:nvPicPr>
        <p:blipFill rotWithShape="1">
          <a:blip r:embed="rId3"/>
          <a:srcRect r="87440"/>
          <a:stretch/>
        </p:blipFill>
        <p:spPr>
          <a:xfrm>
            <a:off x="0" y="2"/>
            <a:ext cx="6348379" cy="3639114"/>
          </a:xfrm>
          <a:prstGeom prst="rect">
            <a:avLst/>
          </a:prstGeom>
        </p:spPr>
      </p:pic>
      <p:sp>
        <p:nvSpPr>
          <p:cNvPr id="3" name="Rectangle 2">
            <a:extLst>
              <a:ext uri="{FF2B5EF4-FFF2-40B4-BE49-F238E27FC236}">
                <a16:creationId xmlns:a16="http://schemas.microsoft.com/office/drawing/2014/main" id="{1DD7F708-DEB4-8143-47A3-7C1FF5216CD4}"/>
              </a:ext>
            </a:extLst>
          </p:cNvPr>
          <p:cNvSpPr/>
          <p:nvPr/>
        </p:nvSpPr>
        <p:spPr>
          <a:xfrm>
            <a:off x="0" y="3639116"/>
            <a:ext cx="12192000" cy="321888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7" name="Rectangle 26">
            <a:extLst>
              <a:ext uri="{FF2B5EF4-FFF2-40B4-BE49-F238E27FC236}">
                <a16:creationId xmlns:a16="http://schemas.microsoft.com/office/drawing/2014/main" id="{71B79955-11AA-84BE-4795-E65B72682911}"/>
              </a:ext>
            </a:extLst>
          </p:cNvPr>
          <p:cNvSpPr/>
          <p:nvPr/>
        </p:nvSpPr>
        <p:spPr>
          <a:xfrm>
            <a:off x="3048000" y="4537241"/>
            <a:ext cx="3048000" cy="716137"/>
          </a:xfrm>
          <a:prstGeom prst="rect">
            <a:avLst/>
          </a:prstGeom>
          <a:solidFill>
            <a:srgbClr val="1544B1"/>
          </a:solid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54">
              <a:defRPr/>
            </a:pPr>
            <a:r>
              <a:rPr lang="en-US" sz="2200">
                <a:solidFill>
                  <a:srgbClr val="F4BB5E"/>
                </a:solidFill>
                <a:latin typeface="Arial Nova Light"/>
              </a:rPr>
              <a:t>Multicloud enabled</a:t>
            </a:r>
            <a:endParaRPr lang="en-US" sz="2200" b="0" i="0" u="none" strike="noStrike" kern="1200" cap="none" spc="0" normalizeH="0" baseline="0" noProof="0">
              <a:ln>
                <a:noFill/>
              </a:ln>
              <a:solidFill>
                <a:srgbClr val="F4BB5E"/>
              </a:solidFill>
              <a:effectLst/>
              <a:uLnTx/>
              <a:uFillTx/>
              <a:latin typeface="Arial Nova Light"/>
            </a:endParaRPr>
          </a:p>
        </p:txBody>
      </p:sp>
      <p:sp>
        <p:nvSpPr>
          <p:cNvPr id="29" name="Rectangle 28">
            <a:extLst>
              <a:ext uri="{FF2B5EF4-FFF2-40B4-BE49-F238E27FC236}">
                <a16:creationId xmlns:a16="http://schemas.microsoft.com/office/drawing/2014/main" id="{1077415F-9245-FBE8-4E01-47F42173F9A3}"/>
              </a:ext>
            </a:extLst>
          </p:cNvPr>
          <p:cNvSpPr/>
          <p:nvPr/>
        </p:nvSpPr>
        <p:spPr>
          <a:xfrm>
            <a:off x="6096000" y="4537240"/>
            <a:ext cx="3048000" cy="716137"/>
          </a:xfrm>
          <a:prstGeom prst="rect">
            <a:avLst/>
          </a:prstGeom>
          <a:solidFill>
            <a:srgbClr val="0C32A4"/>
          </a:solid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54">
              <a:defRPr/>
            </a:pPr>
            <a:r>
              <a:rPr lang="en-US" sz="2200">
                <a:solidFill>
                  <a:srgbClr val="F4BB5E"/>
                </a:solidFill>
                <a:latin typeface="Arial Nova Light"/>
              </a:rPr>
              <a:t>Secure by design</a:t>
            </a:r>
            <a:endParaRPr lang="en-US" sz="2200" b="0" i="0" u="none" strike="noStrike" kern="1200" cap="none" spc="0" normalizeH="0" baseline="0" noProof="0">
              <a:ln>
                <a:noFill/>
              </a:ln>
              <a:solidFill>
                <a:srgbClr val="F4BB5E"/>
              </a:solidFill>
              <a:effectLst/>
              <a:uLnTx/>
              <a:uFillTx/>
              <a:latin typeface="Arial Nova Light"/>
            </a:endParaRPr>
          </a:p>
        </p:txBody>
      </p:sp>
      <p:sp>
        <p:nvSpPr>
          <p:cNvPr id="30" name="Rectangle 29">
            <a:extLst>
              <a:ext uri="{FF2B5EF4-FFF2-40B4-BE49-F238E27FC236}">
                <a16:creationId xmlns:a16="http://schemas.microsoft.com/office/drawing/2014/main" id="{4D588B4C-15B1-D304-CD91-ED520DC291D6}"/>
              </a:ext>
            </a:extLst>
          </p:cNvPr>
          <p:cNvSpPr/>
          <p:nvPr/>
        </p:nvSpPr>
        <p:spPr>
          <a:xfrm>
            <a:off x="9143999" y="4537240"/>
            <a:ext cx="3048000" cy="716137"/>
          </a:xfrm>
          <a:prstGeom prst="rect">
            <a:avLst/>
          </a:prstGeom>
          <a:solidFill>
            <a:srgbClr val="0B0C78"/>
          </a:solid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54">
              <a:defRPr/>
            </a:pPr>
            <a:r>
              <a:rPr lang="en-US" sz="2200">
                <a:solidFill>
                  <a:srgbClr val="F4BB5E"/>
                </a:solidFill>
                <a:latin typeface="Arial Nova Light"/>
              </a:rPr>
              <a:t>Exceptional efficiency</a:t>
            </a:r>
            <a:endParaRPr lang="en-US" sz="2200" b="0" i="0" u="none" strike="noStrike" kern="1200" cap="none" spc="0" normalizeH="0" baseline="0" noProof="0">
              <a:ln>
                <a:noFill/>
              </a:ln>
              <a:solidFill>
                <a:srgbClr val="F4BB5E"/>
              </a:solidFill>
              <a:effectLst/>
              <a:uLnTx/>
              <a:uFillTx/>
              <a:latin typeface="Arial Nova Light"/>
            </a:endParaRPr>
          </a:p>
        </p:txBody>
      </p:sp>
      <p:pic>
        <p:nvPicPr>
          <p:cNvPr id="35" name="Picture 34">
            <a:extLst>
              <a:ext uri="{FF2B5EF4-FFF2-40B4-BE49-F238E27FC236}">
                <a16:creationId xmlns:a16="http://schemas.microsoft.com/office/drawing/2014/main" id="{1B20E377-33ED-9CDC-F7D5-A291D5F58E6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36" name="fl" descr="                              Dell - Internal Use - Confidential&#10;">
            <a:extLst>
              <a:ext uri="{FF2B5EF4-FFF2-40B4-BE49-F238E27FC236}">
                <a16:creationId xmlns:a16="http://schemas.microsoft.com/office/drawing/2014/main" id="{5FEA7032-61D4-8A15-778E-389D4BE3F7AD}"/>
              </a:ext>
            </a:extLst>
          </p:cNvPr>
          <p:cNvSpPr txBox="1"/>
          <p:nvPr/>
        </p:nvSpPr>
        <p:spPr>
          <a:xfrm>
            <a:off x="5381061" y="6701002"/>
            <a:ext cx="1429879" cy="83100"/>
          </a:xfrm>
          <a:prstGeom prst="rect">
            <a:avLst/>
          </a:prstGeom>
          <a:noFill/>
        </p:spPr>
        <p:txBody>
          <a:bodyPr vert="horz" wrap="none" lIns="0" tIns="0" rIns="0" bIns="0" rtlCol="0" anchor="ctr" anchorCtr="0">
            <a:spAutoFit/>
          </a:bodyPr>
          <a:lstStyle/>
          <a:p>
            <a:pPr marL="0" marR="0" indent="0" algn="ctr" defTabSz="1219183" rtl="0" eaLnBrk="1" fontAlgn="base" latinLnBrk="0" hangingPunct="1">
              <a:lnSpc>
                <a:spcPct val="90000"/>
              </a:lnSpc>
              <a:spcBef>
                <a:spcPts val="133"/>
              </a:spcBef>
              <a:spcAft>
                <a:spcPts val="133"/>
              </a:spcAft>
              <a:buClrTx/>
              <a:buSzTx/>
              <a:buFontTx/>
              <a:buNone/>
              <a:tabLst/>
              <a:defRPr/>
            </a:pPr>
            <a:r>
              <a:rPr lang="en-US" sz="600" b="0" i="0" u="none" baseline="0">
                <a:solidFill>
                  <a:srgbClr val="808080"/>
                </a:solidFill>
                <a:latin typeface="Arial" panose="020B0604020202020204" pitchFamily="34" charset="0"/>
              </a:rPr>
              <a:t>Copyright © Dell Inc. All Rights Reserved.</a:t>
            </a:r>
          </a:p>
        </p:txBody>
      </p:sp>
      <p:sp>
        <p:nvSpPr>
          <p:cNvPr id="37" name="TextBox 19">
            <a:extLst>
              <a:ext uri="{FF2B5EF4-FFF2-40B4-BE49-F238E27FC236}">
                <a16:creationId xmlns:a16="http://schemas.microsoft.com/office/drawing/2014/main" id="{67E5B5CE-93D5-D70A-BD77-2B6671164D79}"/>
              </a:ext>
            </a:extLst>
          </p:cNvPr>
          <p:cNvSpPr txBox="1"/>
          <p:nvPr/>
        </p:nvSpPr>
        <p:spPr>
          <a:xfrm>
            <a:off x="5120250" y="6702028"/>
            <a:ext cx="94578"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3</a:t>
            </a:fld>
            <a:endParaRPr lang="en-US" sz="600" b="0" kern="1200" err="1">
              <a:solidFill>
                <a:srgbClr val="808080"/>
              </a:solidFill>
              <a:latin typeface="Arial" panose="020B0604020202020204" pitchFamily="34" charset="0"/>
              <a:ea typeface="+mn-ea"/>
              <a:cs typeface="+mn-cs"/>
            </a:endParaRPr>
          </a:p>
        </p:txBody>
      </p:sp>
      <p:sp>
        <p:nvSpPr>
          <p:cNvPr id="5" name="Rectangle 4">
            <a:extLst>
              <a:ext uri="{FF2B5EF4-FFF2-40B4-BE49-F238E27FC236}">
                <a16:creationId xmlns:a16="http://schemas.microsoft.com/office/drawing/2014/main" id="{EEFB09C1-B63D-D513-1AC4-B88185139508}"/>
              </a:ext>
            </a:extLst>
          </p:cNvPr>
          <p:cNvSpPr/>
          <p:nvPr/>
        </p:nvSpPr>
        <p:spPr>
          <a:xfrm>
            <a:off x="1800" y="4537240"/>
            <a:ext cx="3048000" cy="708478"/>
          </a:xfrm>
          <a:prstGeom prst="rect">
            <a:avLst/>
          </a:prstGeom>
          <a:solidFill>
            <a:schemeClr val="bg1"/>
          </a:solid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54"/>
            <a:r>
              <a:rPr lang="en-US" sz="2200">
                <a:solidFill>
                  <a:srgbClr val="F4BB5E"/>
                </a:solidFill>
                <a:latin typeface="Arial Nova Light"/>
              </a:rPr>
              <a:t>Unmatched </a:t>
            </a:r>
            <a:br>
              <a:rPr lang="en-US" sz="2200">
                <a:solidFill>
                  <a:srgbClr val="F4BB5E"/>
                </a:solidFill>
                <a:latin typeface="Arial Nova Light"/>
              </a:rPr>
            </a:br>
            <a:r>
              <a:rPr lang="en-US" sz="2200">
                <a:solidFill>
                  <a:srgbClr val="F4BB5E"/>
                </a:solidFill>
                <a:latin typeface="Arial Nova Light"/>
              </a:rPr>
              <a:t>performance &amp; scale</a:t>
            </a:r>
          </a:p>
        </p:txBody>
      </p:sp>
      <p:sp>
        <p:nvSpPr>
          <p:cNvPr id="18" name="Title 3">
            <a:extLst>
              <a:ext uri="{FF2B5EF4-FFF2-40B4-BE49-F238E27FC236}">
                <a16:creationId xmlns:a16="http://schemas.microsoft.com/office/drawing/2014/main" id="{55C9321C-DBF8-32A4-8CA3-D91E6097D2D5}"/>
              </a:ext>
            </a:extLst>
          </p:cNvPr>
          <p:cNvSpPr>
            <a:spLocks noGrp="1"/>
          </p:cNvSpPr>
          <p:nvPr>
            <p:ph type="title"/>
          </p:nvPr>
        </p:nvSpPr>
        <p:spPr>
          <a:xfrm>
            <a:off x="278742" y="274027"/>
            <a:ext cx="11430000" cy="637097"/>
          </a:xfrm>
        </p:spPr>
        <p:txBody>
          <a:bodyPr wrap="square" lIns="0" tIns="0" rIns="0" bIns="0" anchor="t">
            <a:spAutoFit/>
          </a:bodyPr>
          <a:lstStyle/>
          <a:p>
            <a:r>
              <a:rPr lang="en-US" sz="2800">
                <a:solidFill>
                  <a:schemeClr val="accent1"/>
                </a:solidFill>
              </a:rPr>
              <a:t>PowerScale</a:t>
            </a:r>
            <a:br>
              <a:rPr lang="en-US" sz="2800">
                <a:solidFill>
                  <a:schemeClr val="accent1"/>
                </a:solidFill>
              </a:rPr>
            </a:br>
            <a:r>
              <a:rPr lang="en-US" sz="1800">
                <a:solidFill>
                  <a:schemeClr val="accent1"/>
                </a:solidFill>
              </a:rPr>
              <a:t>- A key component of Dell’s AI-ready data platform</a:t>
            </a:r>
            <a:endParaRPr lang="en-US" sz="2800">
              <a:solidFill>
                <a:schemeClr val="accent1"/>
              </a:solidFill>
            </a:endParaRPr>
          </a:p>
        </p:txBody>
      </p:sp>
      <p:sp>
        <p:nvSpPr>
          <p:cNvPr id="20" name="Subtitle 39">
            <a:extLst>
              <a:ext uri="{FF2B5EF4-FFF2-40B4-BE49-F238E27FC236}">
                <a16:creationId xmlns:a16="http://schemas.microsoft.com/office/drawing/2014/main" id="{3A330243-8AD9-64B1-0F8C-99236FDA6395}"/>
              </a:ext>
            </a:extLst>
          </p:cNvPr>
          <p:cNvSpPr txBox="1">
            <a:spLocks/>
          </p:cNvSpPr>
          <p:nvPr/>
        </p:nvSpPr>
        <p:spPr>
          <a:xfrm>
            <a:off x="2177584" y="3942829"/>
            <a:ext cx="9266711" cy="332399"/>
          </a:xfrm>
          <a:prstGeom prst="rect">
            <a:avLst/>
          </a:prstGeom>
        </p:spPr>
        <p:txBody>
          <a:bodyPr wrap="square" lIns="0" tIns="0" rIns="0" bIns="0" anchor="t">
            <a:spAutoFit/>
          </a:bodyPr>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tx2"/>
                </a:solidFill>
              </a:rPr>
              <a:t>Drive AI Innovation Faster By Addressing Data Storage Needs</a:t>
            </a:r>
            <a:endParaRPr lang="en-US" sz="2400">
              <a:solidFill>
                <a:schemeClr val="tx2"/>
              </a:solidFill>
              <a:highlight>
                <a:srgbClr val="C0C0C0"/>
              </a:highlight>
              <a:latin typeface="Arial"/>
              <a:cs typeface="Arial"/>
            </a:endParaRPr>
          </a:p>
        </p:txBody>
      </p:sp>
      <p:sp>
        <p:nvSpPr>
          <p:cNvPr id="2" name="Rectangle 1">
            <a:extLst>
              <a:ext uri="{FF2B5EF4-FFF2-40B4-BE49-F238E27FC236}">
                <a16:creationId xmlns:a16="http://schemas.microsoft.com/office/drawing/2014/main" id="{6AC816A0-1EF7-752A-2D35-2879FC6D5FD6}"/>
              </a:ext>
            </a:extLst>
          </p:cNvPr>
          <p:cNvSpPr/>
          <p:nvPr/>
        </p:nvSpPr>
        <p:spPr>
          <a:xfrm>
            <a:off x="-1" y="5323110"/>
            <a:ext cx="12191999" cy="716137"/>
          </a:xfrm>
          <a:prstGeom prst="rect">
            <a:avLst/>
          </a:prstGeom>
          <a:solidFill>
            <a:srgbClr val="045698"/>
          </a:solid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54">
              <a:defRPr/>
            </a:pPr>
            <a:r>
              <a:rPr lang="en-US" sz="2200">
                <a:solidFill>
                  <a:srgbClr val="FFC000"/>
                </a:solidFill>
                <a:latin typeface="Arial Nova Light"/>
              </a:rPr>
              <a:t>End-to-End Validated Solution</a:t>
            </a:r>
            <a:endParaRPr lang="en-US" sz="2200" b="0" i="0" u="none" strike="noStrike" kern="1200" cap="none" spc="0" normalizeH="0" baseline="0" noProof="0">
              <a:ln>
                <a:noFill/>
              </a:ln>
              <a:solidFill>
                <a:srgbClr val="FFC000"/>
              </a:solidFill>
              <a:effectLst/>
              <a:uLnTx/>
              <a:uFillTx/>
              <a:latin typeface="Arial Nova Light"/>
            </a:endParaRPr>
          </a:p>
        </p:txBody>
      </p:sp>
    </p:spTree>
    <p:extLst>
      <p:ext uri="{BB962C8B-B14F-4D97-AF65-F5344CB8AC3E}">
        <p14:creationId xmlns:p14="http://schemas.microsoft.com/office/powerpoint/2010/main" val="986130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
            <a:extLst>
              <a:ext uri="{FF2B5EF4-FFF2-40B4-BE49-F238E27FC236}">
                <a16:creationId xmlns:a16="http://schemas.microsoft.com/office/drawing/2014/main" id="{FE1B393E-6560-0993-82CA-0D438D42B38C}"/>
              </a:ext>
              <a:ext uri="{C183D7F6-B498-43B3-948B-1728B52AA6E4}">
                <adec:decorative xmlns:adec="http://schemas.microsoft.com/office/drawing/2017/decorative" val="1"/>
              </a:ext>
            </a:extLst>
          </p:cNvPr>
          <p:cNvSpPr txBox="1"/>
          <p:nvPr/>
        </p:nvSpPr>
        <p:spPr>
          <a:xfrm>
            <a:off x="5381061" y="6701002"/>
            <a:ext cx="1429879" cy="83100"/>
          </a:xfrm>
          <a:prstGeom prst="rect">
            <a:avLst/>
          </a:prstGeom>
          <a:noFill/>
        </p:spPr>
        <p:txBody>
          <a:bodyPr vert="horz" wrap="none" lIns="0" tIns="0" rIns="0" bIns="0" rtlCol="0" anchor="ctr" anchorCtr="0">
            <a:spAutoFit/>
          </a:bodyPr>
          <a:lstStyle/>
          <a:p>
            <a:pPr marL="0" marR="0" indent="0" algn="ctr" defTabSz="1219170" rtl="0" eaLnBrk="1" fontAlgn="base" latinLnBrk="0" hangingPunct="1">
              <a:lnSpc>
                <a:spcPct val="90000"/>
              </a:lnSpc>
              <a:spcBef>
                <a:spcPts val="133"/>
              </a:spcBef>
              <a:spcAft>
                <a:spcPts val="133"/>
              </a:spcAft>
              <a:buClrTx/>
              <a:buSzTx/>
              <a:buFontTx/>
              <a:buNone/>
              <a:tabLst/>
              <a:defRPr/>
            </a:pPr>
            <a:r>
              <a:rPr lang="en-US" sz="600" b="0" i="0" u="none" baseline="0">
                <a:solidFill>
                  <a:srgbClr val="808080"/>
                </a:solidFill>
                <a:latin typeface="Arial" panose="020B0604020202020204" pitchFamily="34" charset="0"/>
              </a:rPr>
              <a:t>Copyright © Dell Inc. All Rights Reserved.</a:t>
            </a:r>
          </a:p>
        </p:txBody>
      </p:sp>
      <p:sp>
        <p:nvSpPr>
          <p:cNvPr id="10" name="TextBox 19">
            <a:extLst>
              <a:ext uri="{FF2B5EF4-FFF2-40B4-BE49-F238E27FC236}">
                <a16:creationId xmlns:a16="http://schemas.microsoft.com/office/drawing/2014/main" id="{9DA03CC2-077F-04A4-E0B6-0094CA35DA7D}"/>
              </a:ext>
              <a:ext uri="{C183D7F6-B498-43B3-948B-1728B52AA6E4}">
                <adec:decorative xmlns:adec="http://schemas.microsoft.com/office/drawing/2017/decorative" val="1"/>
              </a:ext>
            </a:extLst>
          </p:cNvPr>
          <p:cNvSpPr txBox="1"/>
          <p:nvPr/>
        </p:nvSpPr>
        <p:spPr>
          <a:xfrm>
            <a:off x="5120251" y="6702028"/>
            <a:ext cx="94577"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4</a:t>
            </a:fld>
            <a:endParaRPr lang="en-US" sz="600" b="0" kern="1200" err="1">
              <a:solidFill>
                <a:srgbClr val="808080"/>
              </a:solidFill>
              <a:latin typeface="Arial" panose="020B0604020202020204" pitchFamily="34" charset="0"/>
              <a:ea typeface="+mn-ea"/>
              <a:cs typeface="+mn-cs"/>
            </a:endParaRPr>
          </a:p>
        </p:txBody>
      </p:sp>
      <p:sp>
        <p:nvSpPr>
          <p:cNvPr id="38" name="Title 3">
            <a:extLst>
              <a:ext uri="{FF2B5EF4-FFF2-40B4-BE49-F238E27FC236}">
                <a16:creationId xmlns:a16="http://schemas.microsoft.com/office/drawing/2014/main" id="{BAAC82B3-FE5E-3603-D001-CA5D82BBBC69}"/>
              </a:ext>
            </a:extLst>
          </p:cNvPr>
          <p:cNvSpPr>
            <a:spLocks noGrp="1"/>
          </p:cNvSpPr>
          <p:nvPr>
            <p:ph type="title"/>
          </p:nvPr>
        </p:nvSpPr>
        <p:spPr>
          <a:xfrm>
            <a:off x="248011" y="318484"/>
            <a:ext cx="11430000" cy="387798"/>
          </a:xfrm>
        </p:spPr>
        <p:txBody>
          <a:bodyPr wrap="square" lIns="0" tIns="0" rIns="0" bIns="0" anchor="t">
            <a:spAutoFit/>
          </a:bodyPr>
          <a:lstStyle/>
          <a:p>
            <a:r>
              <a:rPr lang="en-US" sz="2800">
                <a:solidFill>
                  <a:schemeClr val="tx2"/>
                </a:solidFill>
              </a:rPr>
              <a:t>PowerScale F910</a:t>
            </a:r>
          </a:p>
        </p:txBody>
      </p:sp>
      <p:sp>
        <p:nvSpPr>
          <p:cNvPr id="46" name="TextBox 45">
            <a:extLst>
              <a:ext uri="{FF2B5EF4-FFF2-40B4-BE49-F238E27FC236}">
                <a16:creationId xmlns:a16="http://schemas.microsoft.com/office/drawing/2014/main" id="{12F4849F-44B2-2573-6F01-4C1EB58B8F10}"/>
              </a:ext>
            </a:extLst>
          </p:cNvPr>
          <p:cNvSpPr txBox="1"/>
          <p:nvPr/>
        </p:nvSpPr>
        <p:spPr>
          <a:xfrm>
            <a:off x="7118019" y="1588009"/>
            <a:ext cx="4769844" cy="320572"/>
          </a:xfrm>
          <a:prstGeom prst="rect">
            <a:avLst/>
          </a:prstGeom>
          <a:no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defTabSz="914354">
              <a:defRPr sz="1600">
                <a:solidFill>
                  <a:schemeClr val="accent1"/>
                </a:solidFill>
                <a:latin typeface="Arial Nov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b="1">
                <a:solidFill>
                  <a:schemeClr val="accent3"/>
                </a:solidFill>
              </a:rPr>
              <a:t>Unlock GPU potential for large-scale training</a:t>
            </a:r>
          </a:p>
        </p:txBody>
      </p:sp>
      <p:grpSp>
        <p:nvGrpSpPr>
          <p:cNvPr id="2" name="Group 1">
            <a:extLst>
              <a:ext uri="{FF2B5EF4-FFF2-40B4-BE49-F238E27FC236}">
                <a16:creationId xmlns:a16="http://schemas.microsoft.com/office/drawing/2014/main" id="{4A8195C7-3D27-73C5-333E-634F7E0AD05D}"/>
              </a:ext>
            </a:extLst>
          </p:cNvPr>
          <p:cNvGrpSpPr/>
          <p:nvPr/>
        </p:nvGrpSpPr>
        <p:grpSpPr>
          <a:xfrm>
            <a:off x="541539" y="1874915"/>
            <a:ext cx="1192268" cy="1241609"/>
            <a:chOff x="5395441" y="585515"/>
            <a:chExt cx="897176" cy="896632"/>
          </a:xfrm>
        </p:grpSpPr>
        <p:sp>
          <p:nvSpPr>
            <p:cNvPr id="3" name="Oval 2">
              <a:extLst>
                <a:ext uri="{FF2B5EF4-FFF2-40B4-BE49-F238E27FC236}">
                  <a16:creationId xmlns:a16="http://schemas.microsoft.com/office/drawing/2014/main" id="{FDCF6D3B-03E5-56DD-215F-E623893F08F9}"/>
                </a:ext>
              </a:extLst>
            </p:cNvPr>
            <p:cNvSpPr/>
            <p:nvPr/>
          </p:nvSpPr>
          <p:spPr>
            <a:xfrm>
              <a:off x="5395441" y="585515"/>
              <a:ext cx="897176" cy="896632"/>
            </a:xfrm>
            <a:prstGeom prst="ellipse">
              <a:avLst/>
            </a:prstGeom>
            <a:gradFill>
              <a:gsLst>
                <a:gs pos="0">
                  <a:srgbClr val="6E2585"/>
                </a:gs>
                <a:gs pos="100000">
                  <a:schemeClr val="bg1"/>
                </a:gs>
              </a:gsLst>
              <a:lin ang="2700000" scaled="1"/>
            </a:gradFill>
            <a:ln w="19050" cmpd="sng">
              <a:solidFill>
                <a:schemeClr val="tx2"/>
              </a:solidFill>
              <a:prstDash val="solid"/>
            </a:ln>
            <a:effectLst>
              <a:glow rad="139700">
                <a:schemeClr val="accent1">
                  <a:satMod val="175000"/>
                  <a:alpha val="40000"/>
                </a:schemeClr>
              </a:glow>
              <a:outerShdw blurRad="342900" sx="102000" sy="102000" algn="ctr" rotWithShape="0">
                <a:schemeClr val="tx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defRPr/>
              </a:pPr>
              <a:endParaRPr lang="en-US" sz="933">
                <a:solidFill>
                  <a:srgbClr val="FFFFFF"/>
                </a:solidFill>
                <a:latin typeface="Arial"/>
              </a:endParaRPr>
            </a:p>
          </p:txBody>
        </p:sp>
        <p:pic>
          <p:nvPicPr>
            <p:cNvPr id="4" name="Picture 3">
              <a:extLst>
                <a:ext uri="{FF2B5EF4-FFF2-40B4-BE49-F238E27FC236}">
                  <a16:creationId xmlns:a16="http://schemas.microsoft.com/office/drawing/2014/main" id="{0E24D369-A13B-EA92-AB2C-989ECDEDE1E6}"/>
                </a:ext>
              </a:extLst>
            </p:cNvPr>
            <p:cNvPicPr>
              <a:picLocks noChangeAspect="1"/>
            </p:cNvPicPr>
            <p:nvPr/>
          </p:nvPicPr>
          <p:blipFill rotWithShape="1">
            <a:blip r:embed="rId3">
              <a:lum bright="70000" contrast="-70000"/>
            </a:blip>
            <a:srcRect l="16780" t="38934" r="42473" b="42427"/>
            <a:stretch/>
          </p:blipFill>
          <p:spPr>
            <a:xfrm>
              <a:off x="5483728" y="883053"/>
              <a:ext cx="714674" cy="111748"/>
            </a:xfrm>
            <a:prstGeom prst="rect">
              <a:avLst/>
            </a:prstGeom>
            <a:effectLst>
              <a:outerShdw blurRad="50800" dist="38100" dir="5400000" algn="t" rotWithShape="0">
                <a:prstClr val="black">
                  <a:alpha val="40000"/>
                </a:prstClr>
              </a:outerShdw>
            </a:effectLst>
          </p:spPr>
        </p:pic>
        <p:pic>
          <p:nvPicPr>
            <p:cNvPr id="5" name="Picture 4">
              <a:extLst>
                <a:ext uri="{FF2B5EF4-FFF2-40B4-BE49-F238E27FC236}">
                  <a16:creationId xmlns:a16="http://schemas.microsoft.com/office/drawing/2014/main" id="{251A014E-B79B-60CA-BC72-DF20607D15E8}"/>
                </a:ext>
              </a:extLst>
            </p:cNvPr>
            <p:cNvPicPr>
              <a:picLocks noChangeAspect="1"/>
            </p:cNvPicPr>
            <p:nvPr/>
          </p:nvPicPr>
          <p:blipFill rotWithShape="1">
            <a:blip r:embed="rId3">
              <a:lum bright="70000" contrast="-70000"/>
            </a:blip>
            <a:srcRect l="58728" t="38934" r="16447" b="42427"/>
            <a:stretch/>
          </p:blipFill>
          <p:spPr>
            <a:xfrm>
              <a:off x="5483972" y="1019133"/>
              <a:ext cx="714187" cy="183296"/>
            </a:xfrm>
            <a:prstGeom prst="rect">
              <a:avLst/>
            </a:prstGeom>
            <a:effectLst>
              <a:outerShdw blurRad="50800" dist="38100" dir="5400000" algn="t" rotWithShape="0">
                <a:prstClr val="black">
                  <a:alpha val="40000"/>
                </a:prstClr>
              </a:outerShdw>
            </a:effectLst>
          </p:spPr>
        </p:pic>
      </p:grpSp>
      <p:pic>
        <p:nvPicPr>
          <p:cNvPr id="6" name="Picture 5" descr="A black server with many hexagons&#10;&#10;Description automatically generated">
            <a:extLst>
              <a:ext uri="{FF2B5EF4-FFF2-40B4-BE49-F238E27FC236}">
                <a16:creationId xmlns:a16="http://schemas.microsoft.com/office/drawing/2014/main" id="{A45B90BD-01E1-5DBF-1115-A5D6F07ABA40}"/>
              </a:ext>
            </a:extLst>
          </p:cNvPr>
          <p:cNvPicPr>
            <a:picLocks noChangeAspect="1"/>
          </p:cNvPicPr>
          <p:nvPr/>
        </p:nvPicPr>
        <p:blipFill rotWithShape="1">
          <a:blip r:embed="rId4"/>
          <a:srcRect t="32944" r="1482" b="42631"/>
          <a:stretch/>
        </p:blipFill>
        <p:spPr>
          <a:xfrm>
            <a:off x="304137" y="3150218"/>
            <a:ext cx="5868064" cy="1454808"/>
          </a:xfrm>
          <a:prstGeom prst="rect">
            <a:avLst/>
          </a:prstGeom>
        </p:spPr>
      </p:pic>
      <p:sp>
        <p:nvSpPr>
          <p:cNvPr id="7" name="TextBox 6">
            <a:extLst>
              <a:ext uri="{FF2B5EF4-FFF2-40B4-BE49-F238E27FC236}">
                <a16:creationId xmlns:a16="http://schemas.microsoft.com/office/drawing/2014/main" id="{E64F88AC-3B76-2B5D-FAC8-DDD962F87A24}"/>
              </a:ext>
            </a:extLst>
          </p:cNvPr>
          <p:cNvSpPr txBox="1"/>
          <p:nvPr/>
        </p:nvSpPr>
        <p:spPr>
          <a:xfrm>
            <a:off x="7118020" y="2612748"/>
            <a:ext cx="4769844" cy="343145"/>
          </a:xfrm>
          <a:prstGeom prst="rect">
            <a:avLst/>
          </a:prstGeom>
          <a:no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defTabSz="914354">
              <a:defRPr sz="1600">
                <a:solidFill>
                  <a:schemeClr val="accent1"/>
                </a:solidFill>
                <a:latin typeface="Arial Nov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b="1">
                <a:solidFill>
                  <a:schemeClr val="accent3"/>
                </a:solidFill>
              </a:rPr>
              <a:t>Power AI anywhere on data everywhere</a:t>
            </a:r>
          </a:p>
        </p:txBody>
      </p:sp>
      <p:sp>
        <p:nvSpPr>
          <p:cNvPr id="8" name="TextBox 7">
            <a:extLst>
              <a:ext uri="{FF2B5EF4-FFF2-40B4-BE49-F238E27FC236}">
                <a16:creationId xmlns:a16="http://schemas.microsoft.com/office/drawing/2014/main" id="{1F4AD4A2-1573-4F51-697F-8EC470475FD8}"/>
              </a:ext>
            </a:extLst>
          </p:cNvPr>
          <p:cNvSpPr txBox="1"/>
          <p:nvPr/>
        </p:nvSpPr>
        <p:spPr>
          <a:xfrm>
            <a:off x="7118020" y="3774328"/>
            <a:ext cx="4378656" cy="343145"/>
          </a:xfrm>
          <a:prstGeom prst="rect">
            <a:avLst/>
          </a:prstGeom>
          <a:no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defTabSz="914354">
              <a:defRPr sz="1600">
                <a:solidFill>
                  <a:schemeClr val="accent1"/>
                </a:solidFill>
                <a:latin typeface="Arial Nov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b="1">
                <a:solidFill>
                  <a:schemeClr val="accent3"/>
                </a:solidFill>
              </a:rPr>
              <a:t>Guard against data poisoning and AI model inversion</a:t>
            </a:r>
          </a:p>
        </p:txBody>
      </p:sp>
      <p:sp>
        <p:nvSpPr>
          <p:cNvPr id="11" name="TextBox 10">
            <a:extLst>
              <a:ext uri="{FF2B5EF4-FFF2-40B4-BE49-F238E27FC236}">
                <a16:creationId xmlns:a16="http://schemas.microsoft.com/office/drawing/2014/main" id="{13AA339A-75F9-D75A-8DB0-2A6D98C8CC71}"/>
              </a:ext>
            </a:extLst>
          </p:cNvPr>
          <p:cNvSpPr txBox="1"/>
          <p:nvPr/>
        </p:nvSpPr>
        <p:spPr>
          <a:xfrm>
            <a:off x="7118020" y="4999743"/>
            <a:ext cx="4216368" cy="343145"/>
          </a:xfrm>
          <a:prstGeom prst="rect">
            <a:avLst/>
          </a:prstGeom>
          <a:no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defTabSz="914354">
              <a:defRPr sz="1600">
                <a:solidFill>
                  <a:schemeClr val="accent1"/>
                </a:solidFill>
                <a:latin typeface="Arial Nov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b="1" dirty="0">
                <a:solidFill>
                  <a:schemeClr val="accent3"/>
                </a:solidFill>
              </a:rPr>
              <a:t>Maximize return on AI investment</a:t>
            </a:r>
          </a:p>
        </p:txBody>
      </p:sp>
      <p:sp>
        <p:nvSpPr>
          <p:cNvPr id="13" name="TextBox 12">
            <a:extLst>
              <a:ext uri="{FF2B5EF4-FFF2-40B4-BE49-F238E27FC236}">
                <a16:creationId xmlns:a16="http://schemas.microsoft.com/office/drawing/2014/main" id="{C17A225B-6A90-21E0-9ED9-2A2C93A90CAA}"/>
              </a:ext>
            </a:extLst>
          </p:cNvPr>
          <p:cNvSpPr txBox="1"/>
          <p:nvPr/>
        </p:nvSpPr>
        <p:spPr>
          <a:xfrm>
            <a:off x="7118019" y="1854890"/>
            <a:ext cx="4769844" cy="461665"/>
          </a:xfrm>
          <a:prstGeom prst="rect">
            <a:avLst/>
          </a:prstGeom>
          <a:noFill/>
        </p:spPr>
        <p:txBody>
          <a:bodyPr wrap="square">
            <a:spAutoFit/>
          </a:bodyPr>
          <a:lstStyle/>
          <a:p>
            <a:r>
              <a:rPr lang="en-US" sz="1200">
                <a:solidFill>
                  <a:schemeClr val="tx2"/>
                </a:solidFill>
              </a:rPr>
              <a:t>Support uninterrupted model training and prevent GPU idling with up to 300 PBs of storage for optimal performance</a:t>
            </a:r>
          </a:p>
        </p:txBody>
      </p:sp>
      <p:sp>
        <p:nvSpPr>
          <p:cNvPr id="18" name="TextBox 17">
            <a:extLst>
              <a:ext uri="{FF2B5EF4-FFF2-40B4-BE49-F238E27FC236}">
                <a16:creationId xmlns:a16="http://schemas.microsoft.com/office/drawing/2014/main" id="{5FB4C547-453D-BD67-6DF1-D39C24D28AA9}"/>
              </a:ext>
            </a:extLst>
          </p:cNvPr>
          <p:cNvSpPr txBox="1"/>
          <p:nvPr/>
        </p:nvSpPr>
        <p:spPr>
          <a:xfrm>
            <a:off x="7118018" y="2908986"/>
            <a:ext cx="4769845" cy="461665"/>
          </a:xfrm>
          <a:prstGeom prst="rect">
            <a:avLst/>
          </a:prstGeom>
          <a:noFill/>
        </p:spPr>
        <p:txBody>
          <a:bodyPr wrap="square">
            <a:spAutoFit/>
          </a:bodyPr>
          <a:lstStyle/>
          <a:p>
            <a:r>
              <a:rPr lang="en-US" sz="1200">
                <a:solidFill>
                  <a:schemeClr val="tx2"/>
                </a:solidFill>
              </a:rPr>
              <a:t>Ensure consistent on-prem experience and interoperability across cloud and cloud-adjacent environments with multicloud flexibility</a:t>
            </a:r>
          </a:p>
        </p:txBody>
      </p:sp>
      <p:sp>
        <p:nvSpPr>
          <p:cNvPr id="19" name="TextBox 18">
            <a:extLst>
              <a:ext uri="{FF2B5EF4-FFF2-40B4-BE49-F238E27FC236}">
                <a16:creationId xmlns:a16="http://schemas.microsoft.com/office/drawing/2014/main" id="{A28B933F-DD5B-3F07-B0A2-11082F872FEE}"/>
              </a:ext>
            </a:extLst>
          </p:cNvPr>
          <p:cNvSpPr txBox="1"/>
          <p:nvPr/>
        </p:nvSpPr>
        <p:spPr>
          <a:xfrm>
            <a:off x="7118020" y="4238458"/>
            <a:ext cx="4769843" cy="461665"/>
          </a:xfrm>
          <a:prstGeom prst="rect">
            <a:avLst/>
          </a:prstGeom>
          <a:noFill/>
        </p:spPr>
        <p:txBody>
          <a:bodyPr wrap="square">
            <a:spAutoFit/>
          </a:bodyPr>
          <a:lstStyle/>
          <a:p>
            <a:r>
              <a:rPr lang="en-US" sz="1200" dirty="0">
                <a:solidFill>
                  <a:schemeClr val="tx2"/>
                </a:solidFill>
              </a:rPr>
              <a:t>Protect the AI process from attack and safeguard your intellectual property with federal-grade embedded security and resiliency</a:t>
            </a:r>
          </a:p>
        </p:txBody>
      </p:sp>
      <p:sp>
        <p:nvSpPr>
          <p:cNvPr id="20" name="TextBox 19">
            <a:extLst>
              <a:ext uri="{FF2B5EF4-FFF2-40B4-BE49-F238E27FC236}">
                <a16:creationId xmlns:a16="http://schemas.microsoft.com/office/drawing/2014/main" id="{C638505A-6850-3487-E648-DB725AADF798}"/>
              </a:ext>
            </a:extLst>
          </p:cNvPr>
          <p:cNvSpPr txBox="1"/>
          <p:nvPr/>
        </p:nvSpPr>
        <p:spPr>
          <a:xfrm>
            <a:off x="7118018" y="5305453"/>
            <a:ext cx="4559992" cy="646331"/>
          </a:xfrm>
          <a:prstGeom prst="rect">
            <a:avLst/>
          </a:prstGeom>
          <a:noFill/>
        </p:spPr>
        <p:txBody>
          <a:bodyPr wrap="square">
            <a:spAutoFit/>
          </a:bodyPr>
          <a:lstStyle/>
          <a:p>
            <a:r>
              <a:rPr lang="en-US" sz="1200" dirty="0">
                <a:solidFill>
                  <a:schemeClr val="tx2"/>
                </a:solidFill>
              </a:rPr>
              <a:t>Manage AI data growth and reduce your data center footprint with highly dense and efficient storage infrastructure, keeping sustainability top of mind</a:t>
            </a:r>
          </a:p>
        </p:txBody>
      </p:sp>
      <p:sp>
        <p:nvSpPr>
          <p:cNvPr id="25" name="Title 3">
            <a:extLst>
              <a:ext uri="{FF2B5EF4-FFF2-40B4-BE49-F238E27FC236}">
                <a16:creationId xmlns:a16="http://schemas.microsoft.com/office/drawing/2014/main" id="{A24E848D-25B9-EB75-CFA6-569DA44B0CBB}"/>
              </a:ext>
            </a:extLst>
          </p:cNvPr>
          <p:cNvSpPr txBox="1">
            <a:spLocks/>
          </p:cNvSpPr>
          <p:nvPr/>
        </p:nvSpPr>
        <p:spPr>
          <a:xfrm>
            <a:off x="541539" y="5065889"/>
            <a:ext cx="5498224" cy="553998"/>
          </a:xfrm>
          <a:prstGeom prst="rect">
            <a:avLst/>
          </a:prstGeom>
        </p:spPr>
        <p:txBody>
          <a:bodyPr wrap="square" lIns="0" tIns="0" rIns="0" bIns="0" anchor="t" anchorCtr="0">
            <a:spAutoFit/>
          </a:bodyPr>
          <a:lstStyle>
            <a:lvl1pPr algn="l" defTabSz="914386" rtl="0" eaLnBrk="1" latinLnBrk="0" hangingPunct="1">
              <a:lnSpc>
                <a:spcPct val="90000"/>
              </a:lnSpc>
              <a:spcBef>
                <a:spcPct val="0"/>
              </a:spcBef>
              <a:buNone/>
              <a:defRPr sz="5400" kern="1200">
                <a:solidFill>
                  <a:srgbClr val="E5F8FF"/>
                </a:solidFill>
                <a:latin typeface="Arial Nova Light" panose="020B0304020202020204" pitchFamily="34" charset="0"/>
                <a:ea typeface="+mj-ea"/>
                <a:cs typeface="+mj-cs"/>
              </a:defRPr>
            </a:lvl1pPr>
          </a:lstStyle>
          <a:p>
            <a:pPr algn="ctr"/>
            <a:r>
              <a:rPr lang="en-US" sz="2000">
                <a:solidFill>
                  <a:schemeClr val="tx2">
                    <a:lumMod val="75000"/>
                  </a:schemeClr>
                </a:solidFill>
              </a:rPr>
              <a:t>The latest addition to our purpose-built all-flash lineup, optimized for AI</a:t>
            </a:r>
          </a:p>
        </p:txBody>
      </p:sp>
      <p:sp>
        <p:nvSpPr>
          <p:cNvPr id="17" name="TextBox 16">
            <a:extLst>
              <a:ext uri="{FF2B5EF4-FFF2-40B4-BE49-F238E27FC236}">
                <a16:creationId xmlns:a16="http://schemas.microsoft.com/office/drawing/2014/main" id="{EB29CE57-45AD-A6A2-002E-EFCBE6406CDD}"/>
              </a:ext>
            </a:extLst>
          </p:cNvPr>
          <p:cNvSpPr txBox="1"/>
          <p:nvPr/>
        </p:nvSpPr>
        <p:spPr>
          <a:xfrm>
            <a:off x="155281" y="748385"/>
            <a:ext cx="7441202" cy="400110"/>
          </a:xfrm>
          <a:prstGeom prst="rect">
            <a:avLst/>
          </a:prstGeom>
          <a:noFill/>
        </p:spPr>
        <p:txBody>
          <a:bodyPr wrap="square">
            <a:spAutoFit/>
          </a:bodyPr>
          <a:lstStyle/>
          <a:p>
            <a:r>
              <a:rPr lang="en-US" sz="2000" b="1">
                <a:solidFill>
                  <a:schemeClr val="accent3"/>
                </a:solidFill>
              </a:rPr>
              <a:t>Massive AI Performance with the Ultimate Density</a:t>
            </a:r>
          </a:p>
        </p:txBody>
      </p:sp>
    </p:spTree>
    <p:extLst>
      <p:ext uri="{BB962C8B-B14F-4D97-AF65-F5344CB8AC3E}">
        <p14:creationId xmlns:p14="http://schemas.microsoft.com/office/powerpoint/2010/main" val="228983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BD5F-2ED2-5A96-DD51-D24618AD7B7D}"/>
              </a:ext>
            </a:extLst>
          </p:cNvPr>
          <p:cNvSpPr>
            <a:spLocks noGrp="1"/>
          </p:cNvSpPr>
          <p:nvPr>
            <p:ph type="title"/>
          </p:nvPr>
        </p:nvSpPr>
        <p:spPr>
          <a:xfrm>
            <a:off x="1062496" y="325887"/>
            <a:ext cx="11123717" cy="443198"/>
          </a:xfrm>
        </p:spPr>
        <p:txBody>
          <a:bodyPr/>
          <a:lstStyle/>
          <a:p>
            <a:r>
              <a:rPr lang="en-US"/>
              <a:t>PowerScale All-Flash F910 Solution Highlights </a:t>
            </a:r>
          </a:p>
        </p:txBody>
      </p:sp>
      <p:sp>
        <p:nvSpPr>
          <p:cNvPr id="5" name="Content Placeholder 4">
            <a:extLst>
              <a:ext uri="{FF2B5EF4-FFF2-40B4-BE49-F238E27FC236}">
                <a16:creationId xmlns:a16="http://schemas.microsoft.com/office/drawing/2014/main" id="{55E0669E-5D74-E25F-C90A-691327BCB278}"/>
              </a:ext>
            </a:extLst>
          </p:cNvPr>
          <p:cNvSpPr>
            <a:spLocks noGrp="1"/>
          </p:cNvSpPr>
          <p:nvPr>
            <p:ph sz="quarter" idx="13"/>
          </p:nvPr>
        </p:nvSpPr>
        <p:spPr>
          <a:xfrm>
            <a:off x="4445636" y="1895605"/>
            <a:ext cx="3314700" cy="4193310"/>
          </a:xfrm>
          <a:solidFill>
            <a:schemeClr val="tx2">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91440" tIns="91440" rIns="91440" bIns="91440" anchor="ctr" anchorCtr="0"/>
          <a:lstStyle/>
          <a:p>
            <a:pPr marL="285750" indent="-285750" algn="l">
              <a:buFont typeface="Arial" panose="020B0604020202020204" pitchFamily="34" charset="0"/>
              <a:buChar char="•"/>
            </a:pPr>
            <a:r>
              <a:rPr lang="en-US" sz="1400" dirty="0"/>
              <a:t>Requires OneFS 9.8</a:t>
            </a:r>
          </a:p>
          <a:p>
            <a:pPr marL="285750" indent="-285750" algn="l">
              <a:buFont typeface="Arial" panose="020B0604020202020204" pitchFamily="34" charset="0"/>
              <a:buChar char="•"/>
            </a:pPr>
            <a:r>
              <a:rPr lang="en-US" sz="1400" dirty="0"/>
              <a:t>Dual–socket Intel Sapphire Rapids, 2.6G/24C</a:t>
            </a:r>
            <a:endParaRPr lang="en-US" sz="1400" dirty="0">
              <a:cs typeface="Arial"/>
            </a:endParaRPr>
          </a:p>
          <a:p>
            <a:pPr marL="285750" indent="-285750" algn="l">
              <a:buFont typeface="Arial" panose="020B0604020202020204" pitchFamily="34" charset="0"/>
              <a:buChar char="•"/>
            </a:pPr>
            <a:r>
              <a:rPr lang="en-US" sz="1400" dirty="0"/>
              <a:t>512GB DRAM </a:t>
            </a:r>
          </a:p>
          <a:p>
            <a:pPr marL="285750" indent="-285750" algn="l">
              <a:buFont typeface="Arial" panose="020B0604020202020204" pitchFamily="34" charset="0"/>
              <a:buChar char="•"/>
            </a:pPr>
            <a:r>
              <a:rPr lang="en-US" sz="1400" dirty="0"/>
              <a:t>24 </a:t>
            </a:r>
            <a:r>
              <a:rPr lang="en-US" sz="1400" dirty="0" err="1"/>
              <a:t>NVMe</a:t>
            </a:r>
            <a:r>
              <a:rPr lang="en-US" sz="1400" dirty="0"/>
              <a:t> SSDs per node </a:t>
            </a:r>
            <a:endParaRPr lang="en-US" sz="1400" dirty="0">
              <a:cs typeface="Arial"/>
            </a:endParaRPr>
          </a:p>
          <a:p>
            <a:pPr marL="285750" indent="-285750" algn="l">
              <a:buFont typeface="Arial" panose="020B0604020202020204" pitchFamily="34" charset="0"/>
              <a:buChar char="•"/>
            </a:pPr>
            <a:r>
              <a:rPr lang="en-US" sz="1400" dirty="0"/>
              <a:t>Drive option: 3.84TB / 7.68TB (TLC) 15.36TB / 30.72TB (QLC)</a:t>
            </a:r>
            <a:endParaRPr lang="en-US" sz="1400" dirty="0">
              <a:cs typeface="Arial"/>
            </a:endParaRPr>
          </a:p>
          <a:p>
            <a:pPr marL="285750" indent="-285750" algn="l">
              <a:buFont typeface="Arial" panose="020B0604020202020204" pitchFamily="34" charset="0"/>
              <a:buChar char="•"/>
            </a:pPr>
            <a:r>
              <a:rPr lang="en-US" sz="1400" dirty="0"/>
              <a:t>Raw capacity: 92 TB | 184 TB | 368 TB | 737 TB</a:t>
            </a:r>
            <a:endParaRPr lang="en-US" sz="1400" dirty="0">
              <a:cs typeface="Arial"/>
            </a:endParaRPr>
          </a:p>
          <a:p>
            <a:pPr marL="285750" indent="-285750" algn="l">
              <a:buFont typeface="Arial" panose="020B0604020202020204" pitchFamily="34" charset="0"/>
              <a:buChar char="•"/>
            </a:pPr>
            <a:r>
              <a:rPr lang="en-US" sz="1400" dirty="0"/>
              <a:t>ISE, SED or FIPS</a:t>
            </a:r>
            <a:r>
              <a:rPr lang="en-US" sz="1400" b="1" baseline="30000" dirty="0">
                <a:solidFill>
                  <a:schemeClr val="bg1"/>
                </a:solidFill>
              </a:rPr>
              <a:t>1</a:t>
            </a:r>
            <a:r>
              <a:rPr lang="en-US" sz="1400" dirty="0"/>
              <a:t> drives </a:t>
            </a:r>
            <a:endParaRPr lang="en-US" sz="1400" dirty="0">
              <a:cs typeface="Arial"/>
            </a:endParaRPr>
          </a:p>
          <a:p>
            <a:pPr marL="285750" indent="-285750" algn="l">
              <a:buFont typeface="Arial" panose="020B0604020202020204" pitchFamily="34" charset="0"/>
              <a:buChar char="•"/>
            </a:pPr>
            <a:r>
              <a:rPr lang="en-US" sz="1400" dirty="0"/>
              <a:t>Front End:  2 x 100GbE or 25GbE </a:t>
            </a:r>
            <a:endParaRPr lang="en-US" sz="1400" dirty="0">
              <a:cs typeface="Arial"/>
            </a:endParaRPr>
          </a:p>
          <a:p>
            <a:pPr marL="285750" indent="-285750" algn="l">
              <a:buFont typeface="Arial" panose="020B0604020202020204" pitchFamily="34" charset="0"/>
              <a:buChar char="•"/>
            </a:pPr>
            <a:r>
              <a:rPr lang="en-US" sz="1400" dirty="0"/>
              <a:t>Back End: 2 x 100 GbE </a:t>
            </a:r>
            <a:endParaRPr lang="en-US" sz="1400" dirty="0">
              <a:cs typeface="Arial"/>
            </a:endParaRPr>
          </a:p>
        </p:txBody>
      </p:sp>
      <p:sp>
        <p:nvSpPr>
          <p:cNvPr id="7" name="Content Placeholder 6">
            <a:extLst>
              <a:ext uri="{FF2B5EF4-FFF2-40B4-BE49-F238E27FC236}">
                <a16:creationId xmlns:a16="http://schemas.microsoft.com/office/drawing/2014/main" id="{DFBC12A2-AE39-2354-82DA-E179B7A7A4F2}"/>
              </a:ext>
            </a:extLst>
          </p:cNvPr>
          <p:cNvSpPr>
            <a:spLocks noGrp="1"/>
          </p:cNvSpPr>
          <p:nvPr>
            <p:ph sz="quarter" idx="12"/>
          </p:nvPr>
        </p:nvSpPr>
        <p:spPr>
          <a:xfrm>
            <a:off x="552450" y="1890988"/>
            <a:ext cx="3314700" cy="4193310"/>
          </a:xfrm>
          <a:solidFill>
            <a:schemeClr val="tx2">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l"/>
            <a:endParaRPr lang="en-US"/>
          </a:p>
          <a:p>
            <a:pPr marL="285750" indent="-285750" algn="l">
              <a:buFont typeface="Arial" panose="020B0604020202020204" pitchFamily="34" charset="0"/>
              <a:buChar char="•"/>
            </a:pPr>
            <a:r>
              <a:rPr lang="en-US" sz="1400"/>
              <a:t>Next gen performance  </a:t>
            </a:r>
          </a:p>
          <a:p>
            <a:pPr marL="285750" indent="-285750" algn="l">
              <a:buFont typeface="Arial" panose="020B0604020202020204" pitchFamily="34" charset="0"/>
              <a:buChar char="•"/>
            </a:pPr>
            <a:r>
              <a:rPr lang="en-US" sz="1400"/>
              <a:t>4th generation Intel Xeon Sapphire Rapids CPUs</a:t>
            </a:r>
          </a:p>
          <a:p>
            <a:pPr marL="285750" indent="-285750" algn="l">
              <a:buFont typeface="Arial" panose="020B0604020202020204" pitchFamily="34" charset="0"/>
              <a:buChar char="•"/>
            </a:pPr>
            <a:r>
              <a:rPr lang="en-US" sz="1400"/>
              <a:t>DDR5 – latest DRAM with greater speed and bandwidth</a:t>
            </a:r>
          </a:p>
          <a:p>
            <a:pPr marL="285750" indent="-285750" algn="l">
              <a:buFont typeface="Arial" panose="020B0604020202020204" pitchFamily="34" charset="0"/>
              <a:buChar char="•"/>
            </a:pPr>
            <a:r>
              <a:rPr lang="en-US" sz="1400"/>
              <a:t>PCIe Gen 5 –4X throughput compared to PCIe Gen 3 in F900</a:t>
            </a:r>
          </a:p>
          <a:p>
            <a:pPr marL="285750" indent="-285750" algn="l">
              <a:buFont typeface="Arial" panose="020B0604020202020204" pitchFamily="34" charset="0"/>
              <a:buChar char="•"/>
            </a:pPr>
            <a:r>
              <a:rPr lang="en-US" sz="1400">
                <a:solidFill>
                  <a:schemeClr val="bg2"/>
                </a:solidFill>
                <a:cs typeface="Arial"/>
              </a:rPr>
              <a:t>200GbE &amp; front-end InfiniBand options (2H CY2024)</a:t>
            </a:r>
            <a:endParaRPr lang="en-US" sz="1400"/>
          </a:p>
          <a:p>
            <a:pPr algn="l"/>
            <a:endParaRPr lang="en-US"/>
          </a:p>
          <a:p>
            <a:endParaRPr lang="en-US"/>
          </a:p>
        </p:txBody>
      </p:sp>
      <p:sp>
        <p:nvSpPr>
          <p:cNvPr id="9" name="Rectangle 8">
            <a:extLst>
              <a:ext uri="{FF2B5EF4-FFF2-40B4-BE49-F238E27FC236}">
                <a16:creationId xmlns:a16="http://schemas.microsoft.com/office/drawing/2014/main" id="{91465070-1F8F-F15D-4043-4F8A0FE67168}"/>
              </a:ext>
            </a:extLst>
          </p:cNvPr>
          <p:cNvSpPr/>
          <p:nvPr/>
        </p:nvSpPr>
        <p:spPr>
          <a:xfrm>
            <a:off x="533977" y="1487874"/>
            <a:ext cx="3333173" cy="624705"/>
          </a:xfrm>
          <a:prstGeom prst="rect">
            <a:avLst/>
          </a:prstGeom>
          <a:solidFill>
            <a:schemeClr val="accent1"/>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accent3"/>
                </a:solidFill>
                <a:latin typeface="+mj-lt"/>
              </a:rPr>
              <a:t>Leveraging PE server</a:t>
            </a:r>
          </a:p>
        </p:txBody>
      </p:sp>
      <p:sp>
        <p:nvSpPr>
          <p:cNvPr id="12" name="Rectangle 11">
            <a:extLst>
              <a:ext uri="{FF2B5EF4-FFF2-40B4-BE49-F238E27FC236}">
                <a16:creationId xmlns:a16="http://schemas.microsoft.com/office/drawing/2014/main" id="{9F9E8D4B-20F4-ACC2-2EF3-2960E16D97D1}"/>
              </a:ext>
            </a:extLst>
          </p:cNvPr>
          <p:cNvSpPr/>
          <p:nvPr/>
        </p:nvSpPr>
        <p:spPr>
          <a:xfrm>
            <a:off x="4427163" y="1487874"/>
            <a:ext cx="3314700" cy="624705"/>
          </a:xfrm>
          <a:prstGeom prst="rect">
            <a:avLst/>
          </a:prstGeom>
          <a:solidFill>
            <a:schemeClr val="accent1"/>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accent3"/>
                </a:solidFill>
                <a:latin typeface="+mj-lt"/>
              </a:rPr>
              <a:t>PowerScale F910</a:t>
            </a:r>
          </a:p>
        </p:txBody>
      </p:sp>
      <p:sp>
        <p:nvSpPr>
          <p:cNvPr id="13" name="TextBox 12">
            <a:extLst>
              <a:ext uri="{FF2B5EF4-FFF2-40B4-BE49-F238E27FC236}">
                <a16:creationId xmlns:a16="http://schemas.microsoft.com/office/drawing/2014/main" id="{F85F30C7-D532-B0B0-08AE-081C425BE227}"/>
              </a:ext>
            </a:extLst>
          </p:cNvPr>
          <p:cNvSpPr txBox="1"/>
          <p:nvPr/>
        </p:nvSpPr>
        <p:spPr>
          <a:xfrm>
            <a:off x="241806" y="6311980"/>
            <a:ext cx="4440778" cy="184666"/>
          </a:xfrm>
          <a:prstGeom prst="rect">
            <a:avLst/>
          </a:prstGeom>
          <a:noFill/>
        </p:spPr>
        <p:txBody>
          <a:bodyPr wrap="square" lIns="0" tIns="0" rIns="0" bIns="0" rtlCol="0">
            <a:spAutoFit/>
          </a:bodyPr>
          <a:lstStyle/>
          <a:p>
            <a:r>
              <a:rPr lang="en-US" sz="1200">
                <a:solidFill>
                  <a:schemeClr val="bg1"/>
                </a:solidFill>
              </a:rPr>
              <a:t>1: Post RTS, pending supplier’s certificate completion date </a:t>
            </a:r>
          </a:p>
        </p:txBody>
      </p:sp>
      <p:grpSp>
        <p:nvGrpSpPr>
          <p:cNvPr id="14" name="Group 13">
            <a:extLst>
              <a:ext uri="{FF2B5EF4-FFF2-40B4-BE49-F238E27FC236}">
                <a16:creationId xmlns:a16="http://schemas.microsoft.com/office/drawing/2014/main" id="{1987F579-024F-83F1-4E1E-C62B28CD22B9}"/>
              </a:ext>
            </a:extLst>
          </p:cNvPr>
          <p:cNvGrpSpPr>
            <a:grpSpLocks noChangeAspect="1"/>
          </p:cNvGrpSpPr>
          <p:nvPr/>
        </p:nvGrpSpPr>
        <p:grpSpPr>
          <a:xfrm>
            <a:off x="11383262" y="213928"/>
            <a:ext cx="667519" cy="667115"/>
            <a:chOff x="3687557" y="1866223"/>
            <a:chExt cx="1791052" cy="1789966"/>
          </a:xfrm>
        </p:grpSpPr>
        <p:sp>
          <p:nvSpPr>
            <p:cNvPr id="15" name="Oval 14">
              <a:extLst>
                <a:ext uri="{FF2B5EF4-FFF2-40B4-BE49-F238E27FC236}">
                  <a16:creationId xmlns:a16="http://schemas.microsoft.com/office/drawing/2014/main" id="{887BADF8-B089-9899-2BE1-811E975274E9}"/>
                </a:ext>
              </a:extLst>
            </p:cNvPr>
            <p:cNvSpPr/>
            <p:nvPr/>
          </p:nvSpPr>
          <p:spPr>
            <a:xfrm>
              <a:off x="3687557" y="1866223"/>
              <a:ext cx="1791052" cy="1789966"/>
            </a:xfrm>
            <a:prstGeom prst="ellipse">
              <a:avLst/>
            </a:prstGeom>
            <a:gradFill>
              <a:gsLst>
                <a:gs pos="0">
                  <a:srgbClr val="6E2585"/>
                </a:gs>
                <a:gs pos="100000">
                  <a:schemeClr val="bg1"/>
                </a:gs>
              </a:gsLst>
              <a:lin ang="2700000" scaled="1"/>
            </a:gradFill>
            <a:ln w="19050" cmpd="sng">
              <a:solidFill>
                <a:schemeClr val="tx2"/>
              </a:solidFill>
              <a:prstDash val="solid"/>
            </a:ln>
            <a:effectLst>
              <a:glow rad="139700">
                <a:schemeClr val="accent1">
                  <a:satMod val="175000"/>
                  <a:alpha val="40000"/>
                </a:schemeClr>
              </a:glow>
              <a:outerShdw blurRad="342900" sx="102000" sy="102000" algn="ctr" rotWithShape="0">
                <a:schemeClr val="tx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defRPr/>
              </a:pPr>
              <a:endParaRPr lang="en-US" sz="933">
                <a:solidFill>
                  <a:srgbClr val="FFFFFF"/>
                </a:solidFill>
                <a:latin typeface="Arial"/>
              </a:endParaRPr>
            </a:p>
          </p:txBody>
        </p:sp>
        <p:pic>
          <p:nvPicPr>
            <p:cNvPr id="16" name="Picture 15">
              <a:extLst>
                <a:ext uri="{FF2B5EF4-FFF2-40B4-BE49-F238E27FC236}">
                  <a16:creationId xmlns:a16="http://schemas.microsoft.com/office/drawing/2014/main" id="{ED4EF443-F7ED-FE70-F543-94E3AE666167}"/>
                </a:ext>
              </a:extLst>
            </p:cNvPr>
            <p:cNvPicPr>
              <a:picLocks noChangeAspect="1"/>
            </p:cNvPicPr>
            <p:nvPr/>
          </p:nvPicPr>
          <p:blipFill rotWithShape="1">
            <a:blip r:embed="rId3">
              <a:lum bright="70000" contrast="-70000"/>
            </a:blip>
            <a:srcRect l="16780" t="38934" r="42473" b="42427"/>
            <a:stretch/>
          </p:blipFill>
          <p:spPr>
            <a:xfrm>
              <a:off x="3863806" y="2460205"/>
              <a:ext cx="1426719" cy="223084"/>
            </a:xfrm>
            <a:prstGeom prst="rect">
              <a:avLst/>
            </a:prstGeom>
            <a:effectLst>
              <a:outerShdw blurRad="50800" dist="38100" dir="5400000" algn="t" rotWithShape="0">
                <a:prstClr val="black">
                  <a:alpha val="40000"/>
                </a:prstClr>
              </a:outerShdw>
            </a:effectLst>
          </p:spPr>
        </p:pic>
        <p:pic>
          <p:nvPicPr>
            <p:cNvPr id="17" name="Picture 16">
              <a:extLst>
                <a:ext uri="{FF2B5EF4-FFF2-40B4-BE49-F238E27FC236}">
                  <a16:creationId xmlns:a16="http://schemas.microsoft.com/office/drawing/2014/main" id="{E1D37923-CC34-1A55-DC51-43764C339F74}"/>
                </a:ext>
              </a:extLst>
            </p:cNvPr>
            <p:cNvPicPr>
              <a:picLocks noChangeAspect="1"/>
            </p:cNvPicPr>
            <p:nvPr/>
          </p:nvPicPr>
          <p:blipFill rotWithShape="1">
            <a:blip r:embed="rId3">
              <a:lum bright="70000" contrast="-70000"/>
            </a:blip>
            <a:srcRect l="58728" t="38934" r="16447" b="42427"/>
            <a:stretch/>
          </p:blipFill>
          <p:spPr>
            <a:xfrm>
              <a:off x="3864293" y="2731863"/>
              <a:ext cx="1425746" cy="365917"/>
            </a:xfrm>
            <a:prstGeom prst="rect">
              <a:avLst/>
            </a:prstGeom>
            <a:effectLst>
              <a:outerShdw blurRad="50800" dist="38100" dir="5400000" algn="t" rotWithShape="0">
                <a:prstClr val="black">
                  <a:alpha val="40000"/>
                </a:prstClr>
              </a:outerShdw>
            </a:effectLst>
          </p:spPr>
        </p:pic>
      </p:grpSp>
      <p:sp>
        <p:nvSpPr>
          <p:cNvPr id="20" name="Content Placeholder 6">
            <a:extLst>
              <a:ext uri="{FF2B5EF4-FFF2-40B4-BE49-F238E27FC236}">
                <a16:creationId xmlns:a16="http://schemas.microsoft.com/office/drawing/2014/main" id="{B0516A16-26C4-CD1B-300D-B70E6BA0F14C}"/>
              </a:ext>
            </a:extLst>
          </p:cNvPr>
          <p:cNvSpPr txBox="1">
            <a:spLocks/>
          </p:cNvSpPr>
          <p:nvPr/>
        </p:nvSpPr>
        <p:spPr>
          <a:xfrm>
            <a:off x="8402322" y="1861333"/>
            <a:ext cx="3314700" cy="4193310"/>
          </a:xfrm>
          <a:prstGeom prst="rect">
            <a:avLst/>
          </a:prstGeom>
          <a:solidFill>
            <a:schemeClr val="tx2">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tIns="91440" bIns="91440" anchor="ctr" anchorCtr="0"/>
          <a:lstStyle>
            <a:lvl1pPr marL="0" indent="0" algn="ctr" defTabSz="914377" rtl="0" eaLnBrk="1" latinLnBrk="0" hangingPunct="1">
              <a:lnSpc>
                <a:spcPct val="90000"/>
              </a:lnSpc>
              <a:spcBef>
                <a:spcPts val="1000"/>
              </a:spcBef>
              <a:buFont typeface="Arial" panose="020B0604020202020204" pitchFamily="34" charset="0"/>
              <a:buNone/>
              <a:defRPr sz="1800" kern="1200">
                <a:solidFill>
                  <a:schemeClr val="bg2"/>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400" kern="1200">
                <a:solidFill>
                  <a:schemeClr val="bg2"/>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a:p>
          <a:p>
            <a:pPr algn="l"/>
            <a:r>
              <a:rPr lang="en-US" sz="1400"/>
              <a:t>Drive option:   </a:t>
            </a:r>
          </a:p>
          <a:p>
            <a:pPr marL="285750" indent="-285750" algn="l">
              <a:buFont typeface="Arial" panose="020B0604020202020204" pitchFamily="34" charset="0"/>
              <a:buChar char="•"/>
            </a:pPr>
            <a:r>
              <a:rPr lang="en-US" sz="1400"/>
              <a:t>SSD (TLC):  3.84TB, 7.68TB  available in ISE &amp; FIPS </a:t>
            </a:r>
          </a:p>
          <a:p>
            <a:pPr marL="285750" indent="-285750" algn="l">
              <a:buFont typeface="Arial" panose="020B0604020202020204" pitchFamily="34" charset="0"/>
              <a:buChar char="•"/>
            </a:pPr>
            <a:r>
              <a:rPr lang="en-US" sz="1400"/>
              <a:t>SSD (QLC): 15.36TB, 30.72TB available in ISE &amp; SED (non-FIPS) </a:t>
            </a:r>
          </a:p>
          <a:p>
            <a:pPr marL="285750" indent="-285750" algn="l">
              <a:buFont typeface="Arial" panose="020B0604020202020204" pitchFamily="34" charset="0"/>
              <a:buChar char="•"/>
            </a:pPr>
            <a:endParaRPr lang="en-US" sz="1400"/>
          </a:p>
          <a:p>
            <a:pPr marL="285750" indent="-285750" algn="l">
              <a:buFont typeface="Arial" panose="020B0604020202020204" pitchFamily="34" charset="0"/>
              <a:buChar char="•"/>
            </a:pPr>
            <a:endParaRPr lang="en-US" sz="1400"/>
          </a:p>
          <a:p>
            <a:pPr algn="l"/>
            <a:endParaRPr lang="en-US"/>
          </a:p>
          <a:p>
            <a:endParaRPr lang="en-US"/>
          </a:p>
        </p:txBody>
      </p:sp>
      <p:sp>
        <p:nvSpPr>
          <p:cNvPr id="21" name="Rectangle 20">
            <a:extLst>
              <a:ext uri="{FF2B5EF4-FFF2-40B4-BE49-F238E27FC236}">
                <a16:creationId xmlns:a16="http://schemas.microsoft.com/office/drawing/2014/main" id="{3F7F8676-F110-86E5-3393-9CD1727E3D2F}"/>
              </a:ext>
            </a:extLst>
          </p:cNvPr>
          <p:cNvSpPr/>
          <p:nvPr/>
        </p:nvSpPr>
        <p:spPr>
          <a:xfrm>
            <a:off x="8383850" y="1458833"/>
            <a:ext cx="3333172" cy="653746"/>
          </a:xfrm>
          <a:prstGeom prst="rect">
            <a:avLst/>
          </a:prstGeom>
          <a:solidFill>
            <a:schemeClr val="accent1"/>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accent3"/>
                </a:solidFill>
                <a:latin typeface="+mj-lt"/>
              </a:rPr>
              <a:t>PowerScale F910 </a:t>
            </a:r>
          </a:p>
          <a:p>
            <a:pPr algn="ctr"/>
            <a:r>
              <a:rPr lang="en-US" sz="2000" b="1">
                <a:solidFill>
                  <a:schemeClr val="accent3"/>
                </a:solidFill>
                <a:latin typeface="+mj-lt"/>
              </a:rPr>
              <a:t>SSD Drive options </a:t>
            </a:r>
          </a:p>
        </p:txBody>
      </p:sp>
    </p:spTree>
    <p:extLst>
      <p:ext uri="{BB962C8B-B14F-4D97-AF65-F5344CB8AC3E}">
        <p14:creationId xmlns:p14="http://schemas.microsoft.com/office/powerpoint/2010/main" val="1465307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7C5C8D02-617A-DA22-B811-6F39D5262095}"/>
              </a:ext>
            </a:extLst>
          </p:cNvPr>
          <p:cNvPicPr>
            <a:picLocks noChangeAspect="1"/>
          </p:cNvPicPr>
          <p:nvPr/>
        </p:nvPicPr>
        <p:blipFill>
          <a:blip r:embed="rId3">
            <a:duotone>
              <a:schemeClr val="accent6">
                <a:shade val="45000"/>
                <a:satMod val="135000"/>
              </a:schemeClr>
              <a:prstClr val="white"/>
            </a:duotone>
            <a:alphaModFix amt="15000"/>
          </a:blip>
          <a:srcRect/>
          <a:stretch/>
        </p:blipFill>
        <p:spPr>
          <a:xfrm>
            <a:off x="0" y="-162495"/>
            <a:ext cx="12192000" cy="6858000"/>
          </a:xfrm>
          <a:prstGeom prst="rect">
            <a:avLst/>
          </a:prstGeom>
        </p:spPr>
      </p:pic>
      <p:sp>
        <p:nvSpPr>
          <p:cNvPr id="41" name="Rectangle 40">
            <a:extLst>
              <a:ext uri="{FF2B5EF4-FFF2-40B4-BE49-F238E27FC236}">
                <a16:creationId xmlns:a16="http://schemas.microsoft.com/office/drawing/2014/main" id="{6EA9AEA3-9D62-9DDF-4BEE-7D1E4D1939C8}"/>
              </a:ext>
            </a:extLst>
          </p:cNvPr>
          <p:cNvSpPr/>
          <p:nvPr/>
        </p:nvSpPr>
        <p:spPr>
          <a:xfrm>
            <a:off x="767255" y="1551832"/>
            <a:ext cx="2487974" cy="2190490"/>
          </a:xfrm>
          <a:prstGeom prst="rect">
            <a:avLst/>
          </a:prstGeom>
          <a:solidFill>
            <a:schemeClr val="tx2">
              <a:lumMod val="95000"/>
              <a:alpha val="14000"/>
            </a:schemeClr>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39" name="Subtitle 38">
            <a:extLst>
              <a:ext uri="{FF2B5EF4-FFF2-40B4-BE49-F238E27FC236}">
                <a16:creationId xmlns:a16="http://schemas.microsoft.com/office/drawing/2014/main" id="{0C0380AB-0574-DBE5-C4F8-EC3285210CA4}"/>
              </a:ext>
            </a:extLst>
          </p:cNvPr>
          <p:cNvSpPr>
            <a:spLocks noGrp="1"/>
          </p:cNvSpPr>
          <p:nvPr>
            <p:ph type="body" sz="quarter" idx="10"/>
          </p:nvPr>
        </p:nvSpPr>
        <p:spPr>
          <a:xfrm>
            <a:off x="378759" y="346452"/>
            <a:ext cx="6955491" cy="287497"/>
          </a:xfrm>
        </p:spPr>
        <p:txBody>
          <a:bodyPr/>
          <a:lstStyle/>
          <a:p>
            <a:pPr marL="0" indent="0">
              <a:buNone/>
            </a:pPr>
            <a:r>
              <a:rPr lang="en-US"/>
              <a:t>Mapping Marketing Claims To The AI Journey</a:t>
            </a:r>
          </a:p>
        </p:txBody>
      </p:sp>
      <p:sp>
        <p:nvSpPr>
          <p:cNvPr id="2" name="Rectangle 1">
            <a:extLst>
              <a:ext uri="{FF2B5EF4-FFF2-40B4-BE49-F238E27FC236}">
                <a16:creationId xmlns:a16="http://schemas.microsoft.com/office/drawing/2014/main" id="{D480FED9-BD16-4F1D-A35F-50AD6C37A9F2}"/>
              </a:ext>
            </a:extLst>
          </p:cNvPr>
          <p:cNvSpPr/>
          <p:nvPr/>
        </p:nvSpPr>
        <p:spPr>
          <a:xfrm>
            <a:off x="378759" y="3972517"/>
            <a:ext cx="2054257" cy="426415"/>
          </a:xfrm>
          <a:prstGeom prst="rect">
            <a:avLst/>
          </a:prstGeom>
          <a:solidFill>
            <a:schemeClr val="accent4"/>
          </a:solid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54">
              <a:defRPr/>
            </a:pPr>
            <a:r>
              <a:rPr lang="en-US" sz="1400">
                <a:solidFill>
                  <a:schemeClr val="accent1"/>
                </a:solidFill>
                <a:latin typeface="Arial Nova Light"/>
              </a:rPr>
              <a:t>Continued Amplification</a:t>
            </a:r>
            <a:endParaRPr lang="en-US" sz="1400" b="0" i="0" u="none" strike="noStrike" kern="1200" cap="none" spc="0" normalizeH="0" baseline="0" noProof="0">
              <a:ln>
                <a:noFill/>
              </a:ln>
              <a:solidFill>
                <a:schemeClr val="accent1"/>
              </a:solidFill>
              <a:effectLst/>
              <a:uLnTx/>
              <a:uFillTx/>
              <a:latin typeface="Arial Nova Light"/>
            </a:endParaRPr>
          </a:p>
        </p:txBody>
      </p:sp>
      <p:sp>
        <p:nvSpPr>
          <p:cNvPr id="19" name="TextBox 18">
            <a:extLst>
              <a:ext uri="{FF2B5EF4-FFF2-40B4-BE49-F238E27FC236}">
                <a16:creationId xmlns:a16="http://schemas.microsoft.com/office/drawing/2014/main" id="{C3BEEB87-80A2-DC70-7058-FEE681DE6832}"/>
              </a:ext>
            </a:extLst>
          </p:cNvPr>
          <p:cNvSpPr txBox="1"/>
          <p:nvPr/>
        </p:nvSpPr>
        <p:spPr>
          <a:xfrm>
            <a:off x="1010571" y="1789123"/>
            <a:ext cx="2487974" cy="90024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en-US" sz="1050">
                <a:solidFill>
                  <a:schemeClr val="tx2"/>
                </a:solidFill>
                <a:cs typeface="Segoe UI"/>
              </a:rPr>
              <a:t>Faster time to AI insights with up to</a:t>
            </a:r>
          </a:p>
          <a:p>
            <a:pPr>
              <a:lnSpc>
                <a:spcPct val="90000"/>
              </a:lnSpc>
            </a:pPr>
            <a:r>
              <a:rPr lang="en-US" sz="4400">
                <a:solidFill>
                  <a:srgbClr val="FFC000"/>
                </a:solidFill>
                <a:latin typeface="+mj-lt"/>
                <a:cs typeface="Segoe UI"/>
              </a:rPr>
              <a:t>127% </a:t>
            </a:r>
            <a:br>
              <a:rPr lang="en-US" sz="4400">
                <a:solidFill>
                  <a:srgbClr val="FFC000"/>
                </a:solidFill>
                <a:latin typeface="+mj-lt"/>
                <a:cs typeface="Segoe UI"/>
              </a:rPr>
            </a:br>
            <a:r>
              <a:rPr lang="en-US" sz="1050">
                <a:solidFill>
                  <a:schemeClr val="tx2"/>
                </a:solidFill>
                <a:cs typeface="Segoe UI"/>
              </a:rPr>
              <a:t>improved write throughput</a:t>
            </a:r>
            <a:r>
              <a:rPr lang="en-US" sz="1050" baseline="30000">
                <a:solidFill>
                  <a:schemeClr val="tx2"/>
                </a:solidFill>
                <a:cs typeface="Segoe UI"/>
              </a:rPr>
              <a:t>1</a:t>
            </a:r>
          </a:p>
        </p:txBody>
      </p:sp>
      <p:sp>
        <p:nvSpPr>
          <p:cNvPr id="20" name="TextBox 19">
            <a:extLst>
              <a:ext uri="{FF2B5EF4-FFF2-40B4-BE49-F238E27FC236}">
                <a16:creationId xmlns:a16="http://schemas.microsoft.com/office/drawing/2014/main" id="{9B7E26BD-522A-D27D-19A8-7E31C22B46A7}"/>
              </a:ext>
            </a:extLst>
          </p:cNvPr>
          <p:cNvSpPr txBox="1"/>
          <p:nvPr/>
        </p:nvSpPr>
        <p:spPr>
          <a:xfrm>
            <a:off x="4351974" y="1889920"/>
            <a:ext cx="2400500" cy="75482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en-US" sz="4400" dirty="0">
                <a:solidFill>
                  <a:srgbClr val="FFC000"/>
                </a:solidFill>
                <a:latin typeface="+mj-lt"/>
                <a:cs typeface="Segoe UI"/>
              </a:rPr>
              <a:t>20%</a:t>
            </a:r>
            <a:endParaRPr lang="en-US" sz="4400" baseline="30000" dirty="0">
              <a:solidFill>
                <a:srgbClr val="FFC000"/>
              </a:solidFill>
              <a:latin typeface="+mj-lt"/>
              <a:cs typeface="Segoe UI"/>
            </a:endParaRPr>
          </a:p>
          <a:p>
            <a:pPr>
              <a:lnSpc>
                <a:spcPct val="90000"/>
              </a:lnSpc>
            </a:pPr>
            <a:r>
              <a:rPr lang="en-US" sz="1050" dirty="0">
                <a:solidFill>
                  <a:schemeClr val="tx2"/>
                </a:solidFill>
                <a:cs typeface="Segoe UI"/>
              </a:rPr>
              <a:t>More density per RU compared to F710</a:t>
            </a:r>
            <a:r>
              <a:rPr lang="en-US" sz="1050" baseline="30000" dirty="0">
                <a:solidFill>
                  <a:schemeClr val="tx2"/>
                </a:solidFill>
                <a:cs typeface="Segoe UI"/>
              </a:rPr>
              <a:t>2</a:t>
            </a:r>
          </a:p>
        </p:txBody>
      </p:sp>
      <p:sp>
        <p:nvSpPr>
          <p:cNvPr id="33" name="TextBox 32">
            <a:extLst>
              <a:ext uri="{FF2B5EF4-FFF2-40B4-BE49-F238E27FC236}">
                <a16:creationId xmlns:a16="http://schemas.microsoft.com/office/drawing/2014/main" id="{254DAB83-C94C-D900-1B19-C06B4C832AB8}"/>
              </a:ext>
            </a:extLst>
          </p:cNvPr>
          <p:cNvSpPr txBox="1"/>
          <p:nvPr/>
        </p:nvSpPr>
        <p:spPr>
          <a:xfrm>
            <a:off x="1083785" y="2872661"/>
            <a:ext cx="2400500" cy="75482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en-US" sz="1050">
                <a:solidFill>
                  <a:schemeClr val="tx2"/>
                </a:solidFill>
                <a:cs typeface="Segoe UI"/>
              </a:rPr>
              <a:t>Up to </a:t>
            </a:r>
            <a:r>
              <a:rPr lang="en-US" sz="4400">
                <a:solidFill>
                  <a:srgbClr val="FFC000"/>
                </a:solidFill>
                <a:latin typeface="+mj-lt"/>
                <a:cs typeface="Segoe UI"/>
              </a:rPr>
              <a:t>2x</a:t>
            </a:r>
            <a:endParaRPr lang="en-US" sz="2800" baseline="30000">
              <a:solidFill>
                <a:srgbClr val="FFC000"/>
              </a:solidFill>
              <a:latin typeface="+mj-lt"/>
              <a:cs typeface="Segoe UI"/>
            </a:endParaRPr>
          </a:p>
          <a:p>
            <a:pPr>
              <a:lnSpc>
                <a:spcPct val="90000"/>
              </a:lnSpc>
            </a:pPr>
            <a:r>
              <a:rPr lang="en-US" sz="1050">
                <a:solidFill>
                  <a:schemeClr val="tx2"/>
                </a:solidFill>
                <a:cs typeface="Segoe UI"/>
              </a:rPr>
              <a:t>Performance-per-watt</a:t>
            </a:r>
            <a:r>
              <a:rPr lang="en-US" sz="1050" baseline="30000">
                <a:solidFill>
                  <a:schemeClr val="tx2"/>
                </a:solidFill>
                <a:cs typeface="Segoe UI"/>
              </a:rPr>
              <a:t>4</a:t>
            </a:r>
          </a:p>
        </p:txBody>
      </p:sp>
      <p:sp>
        <p:nvSpPr>
          <p:cNvPr id="7" name="TextBox 6">
            <a:extLst>
              <a:ext uri="{FF2B5EF4-FFF2-40B4-BE49-F238E27FC236}">
                <a16:creationId xmlns:a16="http://schemas.microsoft.com/office/drawing/2014/main" id="{CE5D4863-A538-F341-A792-4B5905B0E925}"/>
              </a:ext>
            </a:extLst>
          </p:cNvPr>
          <p:cNvSpPr txBox="1"/>
          <p:nvPr/>
        </p:nvSpPr>
        <p:spPr>
          <a:xfrm>
            <a:off x="650635" y="4753550"/>
            <a:ext cx="10522422" cy="276999"/>
          </a:xfrm>
          <a:prstGeom prst="rect">
            <a:avLst/>
          </a:prstGeom>
          <a:noFill/>
        </p:spPr>
        <p:txBody>
          <a:bodyPr wrap="square">
            <a:spAutoFit/>
          </a:bodyPr>
          <a:lstStyle>
            <a:defPPr>
              <a:defRPr lang="en-US"/>
            </a:defPPr>
            <a:lvl1pPr marR="0" lvl="0">
              <a:spcBef>
                <a:spcPts val="0"/>
              </a:spcBef>
              <a:spcAft>
                <a:spcPts val="0"/>
              </a:spcAft>
              <a:defRPr sz="1200" b="1">
                <a:solidFill>
                  <a:schemeClr val="tx2"/>
                </a:solidFill>
              </a:defRPr>
            </a:lvl1pPr>
          </a:lstStyle>
          <a:p>
            <a:r>
              <a:rPr lang="en-US" dirty="0">
                <a:solidFill>
                  <a:schemeClr val="accent3"/>
                </a:solidFill>
              </a:rPr>
              <a:t>Part of the world’s most comprehensive AI infrastructure portfolio that spans from cloud to client devices, from a single vendor</a:t>
            </a:r>
            <a:r>
              <a:rPr lang="en-US" baseline="30000" dirty="0">
                <a:solidFill>
                  <a:schemeClr val="accent3"/>
                </a:solidFill>
              </a:rPr>
              <a:t>6</a:t>
            </a:r>
          </a:p>
        </p:txBody>
      </p:sp>
      <p:sp>
        <p:nvSpPr>
          <p:cNvPr id="10" name="Rectangle 9">
            <a:extLst>
              <a:ext uri="{FF2B5EF4-FFF2-40B4-BE49-F238E27FC236}">
                <a16:creationId xmlns:a16="http://schemas.microsoft.com/office/drawing/2014/main" id="{9A75273B-5536-159F-A0D5-D3C36927CD33}"/>
              </a:ext>
            </a:extLst>
          </p:cNvPr>
          <p:cNvSpPr/>
          <p:nvPr/>
        </p:nvSpPr>
        <p:spPr>
          <a:xfrm>
            <a:off x="378759" y="951850"/>
            <a:ext cx="2786907" cy="470436"/>
          </a:xfrm>
          <a:prstGeom prst="rect">
            <a:avLst/>
          </a:prstGeom>
          <a:solidFill>
            <a:schemeClr val="accent4"/>
          </a:solid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54"/>
            <a:r>
              <a:rPr lang="en-US" sz="1600" dirty="0">
                <a:solidFill>
                  <a:schemeClr val="accent1"/>
                </a:solidFill>
                <a:latin typeface="Arial Nova Light"/>
              </a:rPr>
              <a:t>Hero Claims</a:t>
            </a:r>
          </a:p>
        </p:txBody>
      </p:sp>
      <p:sp>
        <p:nvSpPr>
          <p:cNvPr id="25" name="TextBox 24">
            <a:extLst>
              <a:ext uri="{FF2B5EF4-FFF2-40B4-BE49-F238E27FC236}">
                <a16:creationId xmlns:a16="http://schemas.microsoft.com/office/drawing/2014/main" id="{1C272779-851D-DDE0-24B9-4DD00DCE7077}"/>
              </a:ext>
            </a:extLst>
          </p:cNvPr>
          <p:cNvSpPr txBox="1"/>
          <p:nvPr/>
        </p:nvSpPr>
        <p:spPr>
          <a:xfrm>
            <a:off x="650635" y="4468717"/>
            <a:ext cx="9218947" cy="276999"/>
          </a:xfrm>
          <a:prstGeom prst="rect">
            <a:avLst/>
          </a:prstGeom>
          <a:noFill/>
        </p:spPr>
        <p:txBody>
          <a:bodyPr wrap="square">
            <a:spAutoFit/>
          </a:bodyPr>
          <a:lstStyle/>
          <a:p>
            <a:pPr marR="0" lvl="0">
              <a:spcBef>
                <a:spcPts val="0"/>
              </a:spcBef>
              <a:spcAft>
                <a:spcPts val="0"/>
              </a:spcAft>
            </a:pPr>
            <a:r>
              <a:rPr lang="en-US" sz="1200" b="1">
                <a:solidFill>
                  <a:schemeClr val="accent3"/>
                </a:solidFill>
              </a:rPr>
              <a:t>PowerScale - The world’s first Ethernet storage solution validated with NVIDIA DGX </a:t>
            </a:r>
            <a:r>
              <a:rPr lang="en-US" sz="1200" b="1" err="1">
                <a:solidFill>
                  <a:schemeClr val="accent3"/>
                </a:solidFill>
              </a:rPr>
              <a:t>SuperPOD</a:t>
            </a:r>
            <a:endParaRPr lang="en-US" sz="1200" b="1">
              <a:solidFill>
                <a:schemeClr val="accent3"/>
              </a:solidFill>
            </a:endParaRPr>
          </a:p>
        </p:txBody>
      </p:sp>
      <p:sp>
        <p:nvSpPr>
          <p:cNvPr id="27" name="TextBox 26">
            <a:extLst>
              <a:ext uri="{FF2B5EF4-FFF2-40B4-BE49-F238E27FC236}">
                <a16:creationId xmlns:a16="http://schemas.microsoft.com/office/drawing/2014/main" id="{7BBB6C07-EDE4-D9E8-1677-69EE737B0BB9}"/>
              </a:ext>
            </a:extLst>
          </p:cNvPr>
          <p:cNvSpPr txBox="1"/>
          <p:nvPr/>
        </p:nvSpPr>
        <p:spPr>
          <a:xfrm>
            <a:off x="7974119" y="1925754"/>
            <a:ext cx="3423729" cy="6647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nSpc>
                <a:spcPct val="90000"/>
              </a:lnSpc>
              <a:defRPr sz="2000">
                <a:solidFill>
                  <a:srgbClr val="FFC000"/>
                </a:solidFill>
                <a:latin typeface="+mj-lt"/>
                <a:cs typeface="Segoe UI"/>
              </a:defRPr>
            </a:lvl1pPr>
          </a:lstStyle>
          <a:p>
            <a:r>
              <a:rPr lang="en-US" sz="2400"/>
              <a:t>World’s best scale-out file data reduction guarantee</a:t>
            </a:r>
            <a:r>
              <a:rPr lang="en-US" sz="2400" baseline="30000">
                <a:solidFill>
                  <a:schemeClr val="tx2"/>
                </a:solidFill>
                <a:cs typeface="Segoe UI"/>
              </a:rPr>
              <a:t>3</a:t>
            </a:r>
            <a:endParaRPr lang="en-US" sz="2400" baseline="30000"/>
          </a:p>
        </p:txBody>
      </p:sp>
      <p:sp>
        <p:nvSpPr>
          <p:cNvPr id="8" name="TextBox 7">
            <a:extLst>
              <a:ext uri="{FF2B5EF4-FFF2-40B4-BE49-F238E27FC236}">
                <a16:creationId xmlns:a16="http://schemas.microsoft.com/office/drawing/2014/main" id="{59FB425F-A622-E044-BF0C-D73EA01AA990}"/>
              </a:ext>
            </a:extLst>
          </p:cNvPr>
          <p:cNvSpPr txBox="1"/>
          <p:nvPr/>
        </p:nvSpPr>
        <p:spPr>
          <a:xfrm>
            <a:off x="660651" y="5063031"/>
            <a:ext cx="8851929" cy="258532"/>
          </a:xfrm>
          <a:prstGeom prst="rect">
            <a:avLst/>
          </a:prstGeom>
          <a:noFill/>
        </p:spPr>
        <p:txBody>
          <a:bodyPr wrap="square">
            <a:spAutoFit/>
          </a:bodyPr>
          <a:lstStyle/>
          <a:p>
            <a:pPr>
              <a:lnSpc>
                <a:spcPct val="90000"/>
              </a:lnSpc>
            </a:pPr>
            <a:r>
              <a:rPr lang="en-US" sz="1200" b="1">
                <a:solidFill>
                  <a:schemeClr val="accent3"/>
                </a:solidFill>
              </a:rPr>
              <a:t>6x9s availability and resiliency to ensure uninterrupted uptime during the model Inferencing </a:t>
            </a:r>
          </a:p>
        </p:txBody>
      </p:sp>
      <p:sp>
        <p:nvSpPr>
          <p:cNvPr id="15" name="TextBox 14">
            <a:extLst>
              <a:ext uri="{FF2B5EF4-FFF2-40B4-BE49-F238E27FC236}">
                <a16:creationId xmlns:a16="http://schemas.microsoft.com/office/drawing/2014/main" id="{C3DD1FD9-C812-D697-C77F-1787F1ED5AFD}"/>
              </a:ext>
            </a:extLst>
          </p:cNvPr>
          <p:cNvSpPr txBox="1"/>
          <p:nvPr/>
        </p:nvSpPr>
        <p:spPr>
          <a:xfrm>
            <a:off x="107791" y="5609443"/>
            <a:ext cx="10887851" cy="184666"/>
          </a:xfrm>
          <a:prstGeom prst="rect">
            <a:avLst/>
          </a:prstGeom>
          <a:noFill/>
        </p:spPr>
        <p:txBody>
          <a:bodyPr wrap="square">
            <a:spAutoFit/>
          </a:bodyPr>
          <a:lstStyle/>
          <a:p>
            <a:r>
              <a:rPr lang="en-US" sz="600" dirty="0">
                <a:solidFill>
                  <a:schemeClr val="tx2">
                    <a:lumMod val="50000"/>
                  </a:schemeClr>
                </a:solidFill>
                <a:latin typeface="Arial" panose="020B0604020202020204" pitchFamily="34" charset="0"/>
              </a:rPr>
              <a:t>2. B</a:t>
            </a:r>
            <a:r>
              <a:rPr lang="en-US" sz="600" b="0" i="0" dirty="0">
                <a:solidFill>
                  <a:schemeClr val="tx2">
                    <a:lumMod val="50000"/>
                  </a:schemeClr>
                </a:solidFill>
                <a:effectLst/>
                <a:latin typeface="Arial" panose="020B0604020202020204" pitchFamily="34" charset="0"/>
              </a:rPr>
              <a:t>ased on drive bay availability per U, comparing F910 to F710. April 2024</a:t>
            </a:r>
            <a:endParaRPr lang="en-US" sz="600" dirty="0">
              <a:solidFill>
                <a:schemeClr val="tx2">
                  <a:lumMod val="50000"/>
                </a:schemeClr>
              </a:solidFill>
            </a:endParaRPr>
          </a:p>
        </p:txBody>
      </p:sp>
      <p:sp>
        <p:nvSpPr>
          <p:cNvPr id="26" name="TextBox 25">
            <a:extLst>
              <a:ext uri="{FF2B5EF4-FFF2-40B4-BE49-F238E27FC236}">
                <a16:creationId xmlns:a16="http://schemas.microsoft.com/office/drawing/2014/main" id="{4521DF6C-3B8E-43A0-1810-44D18A138D91}"/>
              </a:ext>
            </a:extLst>
          </p:cNvPr>
          <p:cNvSpPr txBox="1"/>
          <p:nvPr/>
        </p:nvSpPr>
        <p:spPr>
          <a:xfrm>
            <a:off x="107791" y="5989629"/>
            <a:ext cx="9816186" cy="184666"/>
          </a:xfrm>
          <a:prstGeom prst="rect">
            <a:avLst/>
          </a:prstGeom>
          <a:noFill/>
        </p:spPr>
        <p:txBody>
          <a:bodyPr wrap="square">
            <a:spAutoFit/>
          </a:bodyPr>
          <a:lstStyle/>
          <a:p>
            <a:r>
              <a:rPr lang="en-US" sz="600">
                <a:solidFill>
                  <a:schemeClr val="tx2">
                    <a:lumMod val="50000"/>
                  </a:schemeClr>
                </a:solidFill>
                <a:latin typeface="Arial" panose="020B0604020202020204" pitchFamily="34" charset="0"/>
              </a:rPr>
              <a:t>4. Based on internal testing of streaming write figures to obtain percentage increase of performance per watt of F910 on OneFS 9.8 and F900 on OneFS 9.5. Actual results may vary. April 2024</a:t>
            </a:r>
          </a:p>
        </p:txBody>
      </p:sp>
      <p:sp>
        <p:nvSpPr>
          <p:cNvPr id="29" name="TextBox 28">
            <a:extLst>
              <a:ext uri="{FF2B5EF4-FFF2-40B4-BE49-F238E27FC236}">
                <a16:creationId xmlns:a16="http://schemas.microsoft.com/office/drawing/2014/main" id="{17630B6C-18F8-EA69-6AD5-E9F30E1DAE59}"/>
              </a:ext>
            </a:extLst>
          </p:cNvPr>
          <p:cNvSpPr txBox="1"/>
          <p:nvPr/>
        </p:nvSpPr>
        <p:spPr>
          <a:xfrm>
            <a:off x="113447" y="5448747"/>
            <a:ext cx="10451960" cy="184666"/>
          </a:xfrm>
          <a:prstGeom prst="rect">
            <a:avLst/>
          </a:prstGeom>
          <a:noFill/>
        </p:spPr>
        <p:txBody>
          <a:bodyPr wrap="square">
            <a:spAutoFit/>
          </a:bodyPr>
          <a:lstStyle/>
          <a:p>
            <a:r>
              <a:rPr lang="en-US" sz="600">
                <a:solidFill>
                  <a:schemeClr val="tx2">
                    <a:lumMod val="50000"/>
                  </a:schemeClr>
                </a:solidFill>
                <a:latin typeface="Arial" panose="020B0604020202020204" pitchFamily="34" charset="0"/>
              </a:rPr>
              <a:t>1. Based on internal testing, comparing streaming write of F910 on OneFS 9.8 to streaming write of F900 on OneFS 9.5. Actual results may vary. April 2024</a:t>
            </a:r>
          </a:p>
        </p:txBody>
      </p:sp>
      <p:sp>
        <p:nvSpPr>
          <p:cNvPr id="31" name="TextBox 30">
            <a:extLst>
              <a:ext uri="{FF2B5EF4-FFF2-40B4-BE49-F238E27FC236}">
                <a16:creationId xmlns:a16="http://schemas.microsoft.com/office/drawing/2014/main" id="{1ED8EE69-01E0-41C7-D213-07A0167B2727}"/>
              </a:ext>
            </a:extLst>
          </p:cNvPr>
          <p:cNvSpPr txBox="1"/>
          <p:nvPr/>
        </p:nvSpPr>
        <p:spPr>
          <a:xfrm>
            <a:off x="107791" y="5806337"/>
            <a:ext cx="11354543" cy="184666"/>
          </a:xfrm>
          <a:prstGeom prst="rect">
            <a:avLst/>
          </a:prstGeom>
          <a:noFill/>
        </p:spPr>
        <p:txBody>
          <a:bodyPr wrap="square">
            <a:spAutoFit/>
          </a:bodyPr>
          <a:lstStyle/>
          <a:p>
            <a:r>
              <a:rPr lang="en-US" sz="600">
                <a:solidFill>
                  <a:schemeClr val="tx2">
                    <a:lumMod val="50000"/>
                  </a:schemeClr>
                </a:solidFill>
                <a:latin typeface="Arial" panose="020B0604020202020204" pitchFamily="34" charset="0"/>
              </a:rPr>
              <a:t>3. Based on Dell analysis of public information on data reduction guarantees. Apr. 2024. See terms and conditions for details at: </a:t>
            </a:r>
            <a:r>
              <a:rPr lang="en-US" sz="600">
                <a:solidFill>
                  <a:schemeClr val="tx2">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dr-guarantee-tc-powerscale.pdf (delltechnologies.com)</a:t>
            </a:r>
            <a:r>
              <a:rPr lang="en-US" sz="600">
                <a:solidFill>
                  <a:schemeClr val="tx2">
                    <a:lumMod val="50000"/>
                  </a:schemeClr>
                </a:solidFill>
                <a:latin typeface="Arial" panose="020B0604020202020204" pitchFamily="34" charset="0"/>
              </a:rPr>
              <a:t>.  Actual data reduction rates will vary.</a:t>
            </a:r>
          </a:p>
        </p:txBody>
      </p:sp>
      <p:sp>
        <p:nvSpPr>
          <p:cNvPr id="32" name="Rectangle 31">
            <a:extLst>
              <a:ext uri="{FF2B5EF4-FFF2-40B4-BE49-F238E27FC236}">
                <a16:creationId xmlns:a16="http://schemas.microsoft.com/office/drawing/2014/main" id="{19FA8786-CCCC-1ED5-8DBD-EAE1868E26D6}"/>
              </a:ext>
            </a:extLst>
          </p:cNvPr>
          <p:cNvSpPr/>
          <p:nvPr/>
        </p:nvSpPr>
        <p:spPr>
          <a:xfrm>
            <a:off x="4351974" y="2863969"/>
            <a:ext cx="2542646" cy="90024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90000"/>
              </a:lnSpc>
            </a:pPr>
            <a:r>
              <a:rPr lang="en-US" sz="4400" dirty="0">
                <a:solidFill>
                  <a:srgbClr val="FFC000"/>
                </a:solidFill>
                <a:latin typeface="+mj-lt"/>
                <a:cs typeface="Segoe UI"/>
              </a:rPr>
              <a:t>6x </a:t>
            </a:r>
          </a:p>
          <a:p>
            <a:pPr>
              <a:lnSpc>
                <a:spcPct val="90000"/>
              </a:lnSpc>
            </a:pPr>
            <a:r>
              <a:rPr lang="en-US" sz="1050" dirty="0">
                <a:solidFill>
                  <a:schemeClr val="tx2"/>
                </a:solidFill>
                <a:cs typeface="Segoe UI"/>
              </a:rPr>
              <a:t>greater cluster performance compared to Azure NetApp Files</a:t>
            </a:r>
            <a:r>
              <a:rPr lang="en-US" sz="1050" baseline="30000" dirty="0">
                <a:solidFill>
                  <a:schemeClr val="tx2"/>
                </a:solidFill>
                <a:cs typeface="Segoe UI"/>
              </a:rPr>
              <a:t>5</a:t>
            </a:r>
          </a:p>
        </p:txBody>
      </p:sp>
      <p:sp>
        <p:nvSpPr>
          <p:cNvPr id="38" name="Rectangle: Rounded Corners 37">
            <a:extLst>
              <a:ext uri="{FF2B5EF4-FFF2-40B4-BE49-F238E27FC236}">
                <a16:creationId xmlns:a16="http://schemas.microsoft.com/office/drawing/2014/main" id="{D260B7C6-A89D-9ABC-CF87-F56A72706B6A}"/>
              </a:ext>
            </a:extLst>
          </p:cNvPr>
          <p:cNvSpPr/>
          <p:nvPr/>
        </p:nvSpPr>
        <p:spPr>
          <a:xfrm>
            <a:off x="113956" y="1541789"/>
            <a:ext cx="768221" cy="281016"/>
          </a:xfrm>
          <a:prstGeom prst="round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a:solidFill>
              <a:schemeClr val="tx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914354"/>
            <a:r>
              <a:rPr lang="en-US" sz="600" b="1">
                <a:solidFill>
                  <a:schemeClr val="bg2"/>
                </a:solidFill>
                <a:latin typeface="Arial"/>
              </a:rPr>
              <a:t>Generational Claims</a:t>
            </a:r>
            <a:br>
              <a:rPr lang="en-US" sz="600" b="1">
                <a:solidFill>
                  <a:schemeClr val="bg2"/>
                </a:solidFill>
                <a:latin typeface="Arial"/>
              </a:rPr>
            </a:br>
            <a:r>
              <a:rPr lang="en-US" sz="600" b="1">
                <a:solidFill>
                  <a:schemeClr val="bg2"/>
                </a:solidFill>
                <a:latin typeface="Arial"/>
              </a:rPr>
              <a:t>over last year</a:t>
            </a:r>
            <a:endParaRPr lang="en-US" sz="100" b="1">
              <a:solidFill>
                <a:schemeClr val="bg2"/>
              </a:solidFill>
              <a:latin typeface="Arial"/>
            </a:endParaRPr>
          </a:p>
        </p:txBody>
      </p:sp>
      <p:sp>
        <p:nvSpPr>
          <p:cNvPr id="42" name="TextBox 47">
            <a:extLst>
              <a:ext uri="{FF2B5EF4-FFF2-40B4-BE49-F238E27FC236}">
                <a16:creationId xmlns:a16="http://schemas.microsoft.com/office/drawing/2014/main" id="{1ED950DD-455C-A640-D184-B05FEFEC8EC8}"/>
              </a:ext>
            </a:extLst>
          </p:cNvPr>
          <p:cNvSpPr txBox="1"/>
          <p:nvPr/>
        </p:nvSpPr>
        <p:spPr>
          <a:xfrm>
            <a:off x="201274" y="6216493"/>
            <a:ext cx="8501121" cy="92333"/>
          </a:xfrm>
          <a:prstGeom prst="rect">
            <a:avLst/>
          </a:prstGeom>
          <a:noFill/>
        </p:spPr>
        <p:txBody>
          <a:bodyPr wrap="square" lIns="0" tIns="0" rIns="0" bIns="0" rtlCol="0">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600" dirty="0">
                <a:solidFill>
                  <a:schemeClr val="tx2">
                    <a:lumMod val="50000"/>
                  </a:schemeClr>
                </a:solidFill>
                <a:latin typeface="Arial" panose="020B0604020202020204" pitchFamily="34" charset="0"/>
              </a:rPr>
              <a:t>5 When comparing APEX File Storage for Azure with Azure NetApp Files. Based on Dell analysis, March 2024. Performance comparing read throughput per cluster. </a:t>
            </a:r>
          </a:p>
        </p:txBody>
      </p:sp>
      <p:sp>
        <p:nvSpPr>
          <p:cNvPr id="5" name="TextBox 4">
            <a:extLst>
              <a:ext uri="{FF2B5EF4-FFF2-40B4-BE49-F238E27FC236}">
                <a16:creationId xmlns:a16="http://schemas.microsoft.com/office/drawing/2014/main" id="{B4C75776-D95E-0C36-347E-0AA282A671B2}"/>
              </a:ext>
            </a:extLst>
          </p:cNvPr>
          <p:cNvSpPr txBox="1"/>
          <p:nvPr/>
        </p:nvSpPr>
        <p:spPr>
          <a:xfrm>
            <a:off x="113956" y="6332510"/>
            <a:ext cx="9612750" cy="276999"/>
          </a:xfrm>
          <a:prstGeom prst="rect">
            <a:avLst/>
          </a:prstGeom>
          <a:noFill/>
        </p:spPr>
        <p:txBody>
          <a:bodyPr wrap="square">
            <a:spAutoFit/>
          </a:bodyPr>
          <a:lstStyle/>
          <a:p>
            <a:r>
              <a:rPr lang="en-US" sz="600" dirty="0">
                <a:solidFill>
                  <a:schemeClr val="tx2">
                    <a:lumMod val="50000"/>
                  </a:schemeClr>
                </a:solidFill>
                <a:latin typeface="Arial" panose="020B0604020202020204" pitchFamily="34" charset="0"/>
              </a:rPr>
              <a:t>6. Based on Dell analysis, August 2023. Dell Technologies offers solutions engineered to support AI workloads from Workstations PCs (mobile and fixed) to Servers for High-performance Computing, Data Storage, Cloud Native Software-Defined Infrastructure, Networking Switches, Data Protection, HCI and Services</a:t>
            </a:r>
          </a:p>
        </p:txBody>
      </p:sp>
    </p:spTree>
    <p:extLst>
      <p:ext uri="{BB962C8B-B14F-4D97-AF65-F5344CB8AC3E}">
        <p14:creationId xmlns:p14="http://schemas.microsoft.com/office/powerpoint/2010/main" val="306467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41872-0071-1B60-6178-7735051BF3B4}"/>
              </a:ext>
            </a:extLst>
          </p:cNvPr>
          <p:cNvSpPr>
            <a:spLocks noGrp="1"/>
          </p:cNvSpPr>
          <p:nvPr>
            <p:ph type="title"/>
          </p:nvPr>
        </p:nvSpPr>
        <p:spPr>
          <a:xfrm>
            <a:off x="4563512" y="2379192"/>
            <a:ext cx="7009448" cy="276999"/>
          </a:xfrm>
        </p:spPr>
        <p:txBody>
          <a:bodyPr/>
          <a:lstStyle/>
          <a:p>
            <a:pPr algn="ctr"/>
            <a:r>
              <a:rPr lang="en-US" sz="2000" b="1"/>
              <a:t>PowerScale F910 Announcement at DTW on May 20</a:t>
            </a:r>
            <a:r>
              <a:rPr lang="en-US" sz="2000" b="1" baseline="30000"/>
              <a:t>th</a:t>
            </a:r>
            <a:r>
              <a:rPr lang="en-US" sz="2000" b="1"/>
              <a:t>, 2024</a:t>
            </a:r>
          </a:p>
        </p:txBody>
      </p:sp>
      <p:sp>
        <p:nvSpPr>
          <p:cNvPr id="5" name="Content Placeholder 4">
            <a:extLst>
              <a:ext uri="{FF2B5EF4-FFF2-40B4-BE49-F238E27FC236}">
                <a16:creationId xmlns:a16="http://schemas.microsoft.com/office/drawing/2014/main" id="{01153099-E561-5D38-1B0C-B3C6FE05A281}"/>
              </a:ext>
            </a:extLst>
          </p:cNvPr>
          <p:cNvSpPr>
            <a:spLocks noGrp="1"/>
          </p:cNvSpPr>
          <p:nvPr>
            <p:ph sz="quarter" idx="12"/>
          </p:nvPr>
        </p:nvSpPr>
        <p:spPr>
          <a:xfrm>
            <a:off x="4314825" y="2887745"/>
            <a:ext cx="3562350" cy="3154467"/>
          </a:xfrm>
        </p:spPr>
        <p:txBody>
          <a:bodyPr/>
          <a:lstStyle/>
          <a:p>
            <a:r>
              <a:rPr lang="en-US" sz="1200" b="1"/>
              <a:t>May 8</a:t>
            </a:r>
            <a:r>
              <a:rPr lang="en-US" sz="1200" b="1" baseline="30000"/>
              <a:t>th</a:t>
            </a:r>
            <a:r>
              <a:rPr lang="en-US" sz="1200" b="1"/>
              <a:t>, 2024 </a:t>
            </a:r>
          </a:p>
          <a:p>
            <a:pPr marL="285750" indent="-285750" algn="l">
              <a:buFont typeface="Arial" panose="020B0604020202020204" pitchFamily="34" charset="0"/>
              <a:buChar char="•"/>
            </a:pPr>
            <a:r>
              <a:rPr lang="en-US" sz="1100"/>
              <a:t>DSA Early Quoting Enablement </a:t>
            </a:r>
          </a:p>
          <a:p>
            <a:pPr marL="285750" indent="-285750" algn="l">
              <a:buFont typeface="Arial" panose="020B0604020202020204" pitchFamily="34" charset="0"/>
              <a:buChar char="•"/>
            </a:pPr>
            <a:r>
              <a:rPr lang="en-US" sz="1100"/>
              <a:t>411 Notification </a:t>
            </a:r>
          </a:p>
          <a:p>
            <a:pPr marL="285750" indent="-285750" algn="l">
              <a:buFont typeface="Arial" panose="020B0604020202020204" pitchFamily="34" charset="0"/>
              <a:buChar char="•"/>
            </a:pPr>
            <a:r>
              <a:rPr lang="en-US" sz="1100"/>
              <a:t>Early Quoting Active (direct/channel): </a:t>
            </a:r>
          </a:p>
          <a:p>
            <a:pPr marL="971533" lvl="1" indent="-285750"/>
            <a:r>
              <a:rPr lang="en-US" sz="1100"/>
              <a:t>NA (except FED &amp; SLED),</a:t>
            </a:r>
          </a:p>
          <a:p>
            <a:pPr marL="971533" lvl="1" indent="-285750"/>
            <a:r>
              <a:rPr lang="en-US" sz="1100"/>
              <a:t>EMEA, </a:t>
            </a:r>
          </a:p>
          <a:p>
            <a:pPr marL="971533" lvl="1" indent="-285750"/>
            <a:r>
              <a:rPr lang="en-US" sz="1100"/>
              <a:t>APJ, </a:t>
            </a:r>
          </a:p>
          <a:p>
            <a:pPr marL="971533" lvl="1" indent="-285750"/>
            <a:r>
              <a:rPr lang="en-US" sz="1100"/>
              <a:t>GC </a:t>
            </a:r>
          </a:p>
          <a:p>
            <a:pPr marL="285750" indent="-285750" algn="l">
              <a:buFont typeface="Arial" panose="020B0604020202020204" pitchFamily="34" charset="0"/>
              <a:buChar char="•"/>
            </a:pPr>
            <a:r>
              <a:rPr lang="en-US" sz="1100"/>
              <a:t>Early Quoting Not Active (direct/channel): </a:t>
            </a:r>
          </a:p>
          <a:p>
            <a:pPr marL="971533" lvl="1" indent="-285750"/>
            <a:r>
              <a:rPr lang="en-US" sz="1100"/>
              <a:t>NA FED</a:t>
            </a:r>
          </a:p>
          <a:p>
            <a:pPr marL="971533" lvl="1" indent="-285750"/>
            <a:r>
              <a:rPr lang="en-US" sz="1100"/>
              <a:t>NA SLED, </a:t>
            </a:r>
          </a:p>
          <a:p>
            <a:pPr marL="971533" lvl="1" indent="-285750"/>
            <a:r>
              <a:rPr lang="en-US" sz="1100"/>
              <a:t>LATAM, Brazil </a:t>
            </a:r>
          </a:p>
        </p:txBody>
      </p:sp>
      <p:sp>
        <p:nvSpPr>
          <p:cNvPr id="6" name="Content Placeholder 5">
            <a:extLst>
              <a:ext uri="{FF2B5EF4-FFF2-40B4-BE49-F238E27FC236}">
                <a16:creationId xmlns:a16="http://schemas.microsoft.com/office/drawing/2014/main" id="{3EA7E87A-6139-134E-9CBA-212281D785F7}"/>
              </a:ext>
            </a:extLst>
          </p:cNvPr>
          <p:cNvSpPr>
            <a:spLocks noGrp="1"/>
          </p:cNvSpPr>
          <p:nvPr>
            <p:ph sz="quarter" idx="13"/>
          </p:nvPr>
        </p:nvSpPr>
        <p:spPr>
          <a:xfrm>
            <a:off x="8372763" y="2887746"/>
            <a:ext cx="3484667" cy="3154468"/>
          </a:xfrm>
        </p:spPr>
        <p:txBody>
          <a:bodyPr/>
          <a:lstStyle/>
          <a:p>
            <a:r>
              <a:rPr lang="en-US" sz="1200" b="1"/>
              <a:t>May 21</a:t>
            </a:r>
            <a:r>
              <a:rPr lang="en-US" sz="1200" b="1" baseline="30000"/>
              <a:t>st</a:t>
            </a:r>
            <a:r>
              <a:rPr lang="en-US" sz="1200" b="1"/>
              <a:t>, 2024</a:t>
            </a:r>
          </a:p>
          <a:p>
            <a:pPr marL="285750" indent="-285750" algn="l">
              <a:buFont typeface="Arial" panose="020B0604020202020204" pitchFamily="34" charset="0"/>
              <a:buChar char="•"/>
            </a:pPr>
            <a:r>
              <a:rPr lang="en-US" sz="1100"/>
              <a:t>F910 RTS </a:t>
            </a:r>
          </a:p>
          <a:p>
            <a:pPr marL="285750" indent="-285750" algn="l">
              <a:buFont typeface="Arial" panose="020B0604020202020204" pitchFamily="34" charset="0"/>
              <a:buChar char="•"/>
            </a:pPr>
            <a:r>
              <a:rPr lang="en-US" sz="1100"/>
              <a:t>F910 &amp; </a:t>
            </a:r>
            <a:r>
              <a:rPr lang="en-US" sz="1100" err="1"/>
              <a:t>OneFS</a:t>
            </a:r>
            <a:r>
              <a:rPr lang="en-US" sz="1100"/>
              <a:t> 9.8 in </a:t>
            </a:r>
            <a:r>
              <a:rPr lang="en-US" sz="1100" err="1"/>
              <a:t>PowerSizer</a:t>
            </a:r>
            <a:endParaRPr lang="en-US" sz="1100"/>
          </a:p>
          <a:p>
            <a:pPr marL="285750" indent="-285750" algn="l">
              <a:buFont typeface="Arial" panose="020B0604020202020204" pitchFamily="34" charset="0"/>
              <a:buChar char="•"/>
            </a:pPr>
            <a:r>
              <a:rPr lang="en-US" sz="1100"/>
              <a:t>911 Notification </a:t>
            </a:r>
          </a:p>
          <a:p>
            <a:pPr marL="285750" indent="-285750" algn="l">
              <a:buFont typeface="Arial" panose="020B0604020202020204" pitchFamily="34" charset="0"/>
              <a:buChar char="•"/>
            </a:pPr>
            <a:r>
              <a:rPr lang="en-US" sz="1100"/>
              <a:t>DSA RTS Active (direct/channel): </a:t>
            </a:r>
          </a:p>
          <a:p>
            <a:pPr marL="971533" lvl="1" indent="-285750"/>
            <a:r>
              <a:rPr lang="en-US" sz="1100"/>
              <a:t>NA (except FED), </a:t>
            </a:r>
          </a:p>
          <a:p>
            <a:pPr marL="971533" lvl="1" indent="-285750"/>
            <a:r>
              <a:rPr lang="en-US" sz="1100"/>
              <a:t>EMEA, </a:t>
            </a:r>
          </a:p>
          <a:p>
            <a:pPr marL="971533" lvl="1" indent="-285750"/>
            <a:r>
              <a:rPr lang="en-US" sz="1100"/>
              <a:t>APJ, </a:t>
            </a:r>
          </a:p>
          <a:p>
            <a:pPr marL="971533" lvl="1" indent="-285750"/>
            <a:r>
              <a:rPr lang="en-US" sz="1100"/>
              <a:t>GC, </a:t>
            </a:r>
          </a:p>
          <a:p>
            <a:pPr marL="971533" lvl="1" indent="-285750"/>
            <a:r>
              <a:rPr lang="en-US" sz="1100"/>
              <a:t>LATAM, Brazil</a:t>
            </a:r>
          </a:p>
          <a:p>
            <a:pPr marL="285750" indent="-285750" algn="l">
              <a:buFont typeface="Arial" panose="020B0604020202020204" pitchFamily="34" charset="0"/>
              <a:buChar char="•"/>
            </a:pPr>
            <a:r>
              <a:rPr lang="en-US" sz="1100"/>
              <a:t>RTS Quoting Not Active (direct/channel):  </a:t>
            </a:r>
          </a:p>
          <a:p>
            <a:pPr marL="971533" lvl="1" indent="-285750"/>
            <a:r>
              <a:rPr lang="en-US" sz="1100"/>
              <a:t>NA FED</a:t>
            </a:r>
          </a:p>
          <a:p>
            <a:pPr lvl="1" indent="0">
              <a:buNone/>
            </a:pPr>
            <a:endParaRPr lang="en-US" sz="1100"/>
          </a:p>
        </p:txBody>
      </p:sp>
      <p:sp>
        <p:nvSpPr>
          <p:cNvPr id="2" name="Rectangle 1">
            <a:extLst>
              <a:ext uri="{FF2B5EF4-FFF2-40B4-BE49-F238E27FC236}">
                <a16:creationId xmlns:a16="http://schemas.microsoft.com/office/drawing/2014/main" id="{44FE2F3D-BE13-E588-C8C4-1A782BA1A9B5}"/>
              </a:ext>
            </a:extLst>
          </p:cNvPr>
          <p:cNvSpPr/>
          <p:nvPr/>
        </p:nvSpPr>
        <p:spPr>
          <a:xfrm>
            <a:off x="619040" y="1726807"/>
            <a:ext cx="3401706" cy="3553405"/>
          </a:xfrm>
          <a:prstGeom prst="rect">
            <a:avLst/>
          </a:prstGeom>
          <a:solidFill>
            <a:schemeClr val="bg1"/>
          </a:solidFill>
          <a:ln w="1270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1200">
              <a:solidFill>
                <a:schemeClr val="bg2"/>
              </a:solidFill>
            </a:endParaRPr>
          </a:p>
        </p:txBody>
      </p:sp>
      <p:sp>
        <p:nvSpPr>
          <p:cNvPr id="4" name="TextBox 11">
            <a:extLst>
              <a:ext uri="{FF2B5EF4-FFF2-40B4-BE49-F238E27FC236}">
                <a16:creationId xmlns:a16="http://schemas.microsoft.com/office/drawing/2014/main" id="{794BAAE1-E2ED-A519-99DD-C27AE2CADC3C}"/>
              </a:ext>
            </a:extLst>
          </p:cNvPr>
          <p:cNvSpPr txBox="1"/>
          <p:nvPr/>
        </p:nvSpPr>
        <p:spPr>
          <a:xfrm>
            <a:off x="701802" y="1807880"/>
            <a:ext cx="3401706" cy="2831544"/>
          </a:xfrm>
          <a:prstGeom prst="rect">
            <a:avLst/>
          </a:prstGeom>
          <a:noFill/>
          <a:ln>
            <a:noFill/>
          </a:ln>
          <a:effectLst>
            <a:outerShdw blurRad="149987" dist="250190" dir="8460000" algn="ctr">
              <a:srgbClr val="000000">
                <a:alpha val="28000"/>
              </a:srgbClr>
            </a:outerShdw>
            <a:softEdge rad="127000"/>
          </a:effectLst>
          <a:scene3d>
            <a:camera prst="orthographicFront">
              <a:rot lat="0" lon="0" rev="0"/>
            </a:camera>
            <a:lightRig rig="contrasting" dir="t">
              <a:rot lat="0" lon="0" rev="1500000"/>
            </a:lightRig>
          </a:scene3d>
          <a:sp3d prstMaterial="metal">
            <a:bevelT w="88900" h="88900"/>
          </a:sp3d>
        </p:spPr>
        <p:txBody>
          <a:bodyPr wrap="square" lIns="182880" tIns="182880" rIns="182880" bIns="182880" rtlCol="0">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R="0" lvl="0">
              <a:spcBef>
                <a:spcPts val="0"/>
              </a:spcBef>
              <a:spcAft>
                <a:spcPts val="0"/>
              </a:spcAft>
              <a:buSzPts val="1000"/>
              <a:tabLst>
                <a:tab pos="457200" algn="l"/>
              </a:tabLst>
            </a:pPr>
            <a:r>
              <a:rPr lang="en-US" sz="1600">
                <a:solidFill>
                  <a:schemeClr val="tx2"/>
                </a:solidFill>
                <a:effectLst/>
                <a:latin typeface="Aptos" panose="020B0004020202020204" pitchFamily="34" charset="0"/>
                <a:ea typeface="Times New Roman" panose="02020603050405020304" pitchFamily="18" charset="0"/>
              </a:rPr>
              <a:t>We're hyper-focused on AI innovation in our AI Proving Ground, and the all-flash PowerScale F910 has exceeded our expectations.  It doubles performance, reducing the power and energy costs required for the same workload, further advancing our customers' sustainability goals.</a:t>
            </a:r>
            <a:endParaRPr lang="en-US" sz="1600">
              <a:solidFill>
                <a:schemeClr val="tx2"/>
              </a:solidFill>
              <a:effectLst/>
              <a:latin typeface="Calibri" panose="020F0502020204030204" pitchFamily="34" charset="0"/>
              <a:ea typeface="DengXian" panose="02010600030101010101" pitchFamily="2" charset="-122"/>
            </a:endParaRPr>
          </a:p>
        </p:txBody>
      </p:sp>
      <p:sp>
        <p:nvSpPr>
          <p:cNvPr id="7" name="Freeform: Shape 6">
            <a:extLst>
              <a:ext uri="{FF2B5EF4-FFF2-40B4-BE49-F238E27FC236}">
                <a16:creationId xmlns:a16="http://schemas.microsoft.com/office/drawing/2014/main" id="{621A192B-FBFD-2079-CCF4-393CD2FB849F}"/>
              </a:ext>
              <a:ext uri="{C183D7F6-B498-43B3-948B-1728B52AA6E4}">
                <adec:decorative xmlns:adec="http://schemas.microsoft.com/office/drawing/2017/decorative" val="1"/>
              </a:ext>
            </a:extLst>
          </p:cNvPr>
          <p:cNvSpPr/>
          <p:nvPr/>
        </p:nvSpPr>
        <p:spPr>
          <a:xfrm>
            <a:off x="225695" y="1828800"/>
            <a:ext cx="463539" cy="401537"/>
          </a:xfrm>
          <a:custGeom>
            <a:avLst/>
            <a:gdLst/>
            <a:ahLst/>
            <a:cxnLst/>
            <a:rect l="l" t="t" r="r" b="b"/>
            <a:pathLst>
              <a:path w="1160999" h="1005706">
                <a:moveTo>
                  <a:pt x="1045146" y="0"/>
                </a:moveTo>
                <a:lnTo>
                  <a:pt x="1160999" y="219382"/>
                </a:lnTo>
                <a:cubicBezTo>
                  <a:pt x="1066509" y="263751"/>
                  <a:pt x="1001187" y="307915"/>
                  <a:pt x="965034" y="351874"/>
                </a:cubicBezTo>
                <a:cubicBezTo>
                  <a:pt x="928882" y="395832"/>
                  <a:pt x="908751" y="447802"/>
                  <a:pt x="904643" y="507783"/>
                </a:cubicBezTo>
                <a:lnTo>
                  <a:pt x="1160999" y="507783"/>
                </a:lnTo>
                <a:lnTo>
                  <a:pt x="1160999" y="1005706"/>
                </a:lnTo>
                <a:lnTo>
                  <a:pt x="624869" y="1005706"/>
                </a:lnTo>
                <a:lnTo>
                  <a:pt x="624869" y="592824"/>
                </a:lnTo>
                <a:cubicBezTo>
                  <a:pt x="624869" y="440818"/>
                  <a:pt x="656503" y="320857"/>
                  <a:pt x="719770" y="232939"/>
                </a:cubicBezTo>
                <a:cubicBezTo>
                  <a:pt x="783038" y="145022"/>
                  <a:pt x="891496" y="67376"/>
                  <a:pt x="1045146" y="0"/>
                </a:cubicBezTo>
                <a:close/>
                <a:moveTo>
                  <a:pt x="420277" y="0"/>
                </a:moveTo>
                <a:lnTo>
                  <a:pt x="536130" y="219382"/>
                </a:lnTo>
                <a:cubicBezTo>
                  <a:pt x="441640" y="263751"/>
                  <a:pt x="376318" y="307915"/>
                  <a:pt x="340165" y="351874"/>
                </a:cubicBezTo>
                <a:cubicBezTo>
                  <a:pt x="304013" y="395832"/>
                  <a:pt x="283882" y="447802"/>
                  <a:pt x="279774" y="507783"/>
                </a:cubicBezTo>
                <a:lnTo>
                  <a:pt x="536130" y="507783"/>
                </a:lnTo>
                <a:lnTo>
                  <a:pt x="536130" y="1005706"/>
                </a:lnTo>
                <a:lnTo>
                  <a:pt x="0" y="1005706"/>
                </a:lnTo>
                <a:lnTo>
                  <a:pt x="0" y="592824"/>
                </a:lnTo>
                <a:cubicBezTo>
                  <a:pt x="0" y="440818"/>
                  <a:pt x="31634" y="320857"/>
                  <a:pt x="94901" y="232939"/>
                </a:cubicBezTo>
                <a:cubicBezTo>
                  <a:pt x="158169" y="145022"/>
                  <a:pt x="266627" y="67376"/>
                  <a:pt x="420277" y="0"/>
                </a:cubicBezTo>
                <a:close/>
              </a:path>
            </a:pathLst>
          </a:custGeom>
          <a:solidFill>
            <a:schemeClr val="accent3"/>
          </a:solidFill>
          <a:ln w="1270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1600">
              <a:solidFill>
                <a:schemeClr val="bg2"/>
              </a:solidFill>
            </a:endParaRPr>
          </a:p>
        </p:txBody>
      </p:sp>
      <p:sp>
        <p:nvSpPr>
          <p:cNvPr id="11" name="TextBox 12">
            <a:extLst>
              <a:ext uri="{FF2B5EF4-FFF2-40B4-BE49-F238E27FC236}">
                <a16:creationId xmlns:a16="http://schemas.microsoft.com/office/drawing/2014/main" id="{829D20C0-3512-F6BB-827B-3CE85ECC3EF6}"/>
              </a:ext>
            </a:extLst>
          </p:cNvPr>
          <p:cNvSpPr txBox="1"/>
          <p:nvPr/>
        </p:nvSpPr>
        <p:spPr>
          <a:xfrm>
            <a:off x="-13141" y="4639424"/>
            <a:ext cx="4047347" cy="40395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r" defTabSz="914377" rtl="0" eaLnBrk="1" fontAlgn="auto" latinLnBrk="0" hangingPunct="1">
              <a:lnSpc>
                <a:spcPct val="90000"/>
              </a:lnSpc>
              <a:spcBef>
                <a:spcPts val="1200"/>
              </a:spcBef>
              <a:spcAft>
                <a:spcPts val="1200"/>
              </a:spcAft>
              <a:buClrTx/>
              <a:buSzTx/>
              <a:buFontTx/>
              <a:buNone/>
              <a:tabLst/>
              <a:defRPr/>
            </a:pPr>
            <a:r>
              <a:rPr kumimoji="0" lang="en-US" sz="1200" b="0" i="0" u="none" strike="noStrike" kern="1200" cap="none" spc="0" normalizeH="0" baseline="0" noProof="0">
                <a:ln>
                  <a:noFill/>
                </a:ln>
                <a:solidFill>
                  <a:schemeClr val="tx2"/>
                </a:solidFill>
                <a:effectLst/>
                <a:uLnTx/>
                <a:uFillTx/>
                <a:latin typeface="Arial"/>
                <a:ea typeface="+mn-ea"/>
                <a:cs typeface="+mn-cs"/>
              </a:rPr>
              <a:t>— John Lochausen, WWT</a:t>
            </a:r>
            <a:br>
              <a:rPr kumimoji="0" lang="en-US" sz="1200" b="0" i="0" u="none" strike="noStrike" kern="1200" cap="none" spc="0" normalizeH="0" baseline="0" noProof="0">
                <a:ln>
                  <a:noFill/>
                </a:ln>
                <a:solidFill>
                  <a:schemeClr val="tx2"/>
                </a:solidFill>
                <a:effectLst/>
                <a:uLnTx/>
                <a:uFillTx/>
                <a:latin typeface="Arial"/>
                <a:ea typeface="+mn-ea"/>
                <a:cs typeface="+mn-cs"/>
              </a:rPr>
            </a:br>
            <a:r>
              <a:rPr kumimoji="0" lang="en-US" sz="1050" b="0" i="0" u="none" strike="noStrike" kern="1200" cap="none" spc="0" normalizeH="0" baseline="0" noProof="0">
                <a:ln>
                  <a:noFill/>
                </a:ln>
                <a:solidFill>
                  <a:schemeClr val="tx2"/>
                </a:solidFill>
                <a:effectLst/>
                <a:uLnTx/>
                <a:uFillTx/>
                <a:latin typeface="Arial"/>
                <a:ea typeface="+mn-ea"/>
                <a:cs typeface="+mn-cs"/>
              </a:rPr>
              <a:t>Sep 2023</a:t>
            </a:r>
            <a:endParaRPr kumimoji="0" lang="en-US" sz="1200" b="0" i="0" u="none" strike="noStrike" kern="1200" cap="none" spc="0" normalizeH="0" baseline="0" noProof="0">
              <a:ln>
                <a:noFill/>
              </a:ln>
              <a:solidFill>
                <a:schemeClr val="tx2"/>
              </a:solidFill>
              <a:effectLst/>
              <a:uLnTx/>
              <a:uFillTx/>
              <a:latin typeface="Arial"/>
              <a:ea typeface="+mn-ea"/>
              <a:cs typeface="+mn-cs"/>
            </a:endParaRPr>
          </a:p>
        </p:txBody>
      </p:sp>
      <p:sp>
        <p:nvSpPr>
          <p:cNvPr id="12" name="Title 2">
            <a:extLst>
              <a:ext uri="{FF2B5EF4-FFF2-40B4-BE49-F238E27FC236}">
                <a16:creationId xmlns:a16="http://schemas.microsoft.com/office/drawing/2014/main" id="{CC033AB6-F1E6-8E4B-1D38-F06BCFAB61E8}"/>
              </a:ext>
            </a:extLst>
          </p:cNvPr>
          <p:cNvSpPr txBox="1">
            <a:spLocks/>
          </p:cNvSpPr>
          <p:nvPr/>
        </p:nvSpPr>
        <p:spPr>
          <a:xfrm>
            <a:off x="651865" y="589301"/>
            <a:ext cx="7009448" cy="443198"/>
          </a:xfrm>
          <a:prstGeom prst="rect">
            <a:avLst/>
          </a:prstGeom>
        </p:spPr>
        <p:txBody>
          <a:bodyPr wrap="square" lIns="0" tIns="0" rIns="0" bIns="0">
            <a:spAutoFit/>
          </a:bodyPr>
          <a:lstStyle>
            <a:lvl1pPr algn="l" defTabSz="914386" rtl="0" eaLnBrk="1" latinLnBrk="0" hangingPunct="1">
              <a:lnSpc>
                <a:spcPct val="90000"/>
              </a:lnSpc>
              <a:spcBef>
                <a:spcPct val="0"/>
              </a:spcBef>
              <a:buNone/>
              <a:defRPr sz="3200" kern="1200">
                <a:solidFill>
                  <a:schemeClr val="tx2"/>
                </a:solidFill>
                <a:latin typeface="+mj-lt"/>
                <a:ea typeface="+mj-ea"/>
                <a:cs typeface="+mj-cs"/>
              </a:defRPr>
            </a:lvl1pPr>
          </a:lstStyle>
          <a:p>
            <a:r>
              <a:rPr lang="en-US" b="1"/>
              <a:t>Thank you</a:t>
            </a:r>
          </a:p>
        </p:txBody>
      </p:sp>
    </p:spTree>
    <p:extLst>
      <p:ext uri="{BB962C8B-B14F-4D97-AF65-F5344CB8AC3E}">
        <p14:creationId xmlns:p14="http://schemas.microsoft.com/office/powerpoint/2010/main" val="762008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
            <a:extLst>
              <a:ext uri="{FF2B5EF4-FFF2-40B4-BE49-F238E27FC236}">
                <a16:creationId xmlns:a16="http://schemas.microsoft.com/office/drawing/2014/main" id="{FE1B393E-6560-0993-82CA-0D438D42B38C}"/>
              </a:ext>
              <a:ext uri="{C183D7F6-B498-43B3-948B-1728B52AA6E4}">
                <adec:decorative xmlns:adec="http://schemas.microsoft.com/office/drawing/2017/decorative" val="1"/>
              </a:ext>
            </a:extLst>
          </p:cNvPr>
          <p:cNvSpPr txBox="1"/>
          <p:nvPr/>
        </p:nvSpPr>
        <p:spPr>
          <a:xfrm>
            <a:off x="5381061" y="6701002"/>
            <a:ext cx="1429879" cy="83100"/>
          </a:xfrm>
          <a:prstGeom prst="rect">
            <a:avLst/>
          </a:prstGeom>
          <a:noFill/>
        </p:spPr>
        <p:txBody>
          <a:bodyPr vert="horz" wrap="none" lIns="0" tIns="0" rIns="0" bIns="0" rtlCol="0" anchor="ctr" anchorCtr="0">
            <a:spAutoFit/>
          </a:bodyPr>
          <a:lstStyle/>
          <a:p>
            <a:pPr marL="0" marR="0" indent="0" algn="ctr" defTabSz="1219170" rtl="0" eaLnBrk="1" fontAlgn="base" latinLnBrk="0" hangingPunct="1">
              <a:lnSpc>
                <a:spcPct val="90000"/>
              </a:lnSpc>
              <a:spcBef>
                <a:spcPts val="133"/>
              </a:spcBef>
              <a:spcAft>
                <a:spcPts val="133"/>
              </a:spcAft>
              <a:buClrTx/>
              <a:buSzTx/>
              <a:buFontTx/>
              <a:buNone/>
              <a:tabLst/>
              <a:defRPr/>
            </a:pPr>
            <a:r>
              <a:rPr lang="en-US" sz="600" b="0" i="0" u="none" baseline="0">
                <a:solidFill>
                  <a:srgbClr val="808080"/>
                </a:solidFill>
                <a:latin typeface="Arial" panose="020B0604020202020204" pitchFamily="34" charset="0"/>
              </a:rPr>
              <a:t>Copyright © Dell Inc. All Rights Reserved.</a:t>
            </a:r>
          </a:p>
        </p:txBody>
      </p:sp>
      <p:sp>
        <p:nvSpPr>
          <p:cNvPr id="10" name="TextBox 19">
            <a:extLst>
              <a:ext uri="{FF2B5EF4-FFF2-40B4-BE49-F238E27FC236}">
                <a16:creationId xmlns:a16="http://schemas.microsoft.com/office/drawing/2014/main" id="{9DA03CC2-077F-04A4-E0B6-0094CA35DA7D}"/>
              </a:ext>
              <a:ext uri="{C183D7F6-B498-43B3-948B-1728B52AA6E4}">
                <adec:decorative xmlns:adec="http://schemas.microsoft.com/office/drawing/2017/decorative" val="1"/>
              </a:ext>
            </a:extLst>
          </p:cNvPr>
          <p:cNvSpPr txBox="1"/>
          <p:nvPr/>
        </p:nvSpPr>
        <p:spPr>
          <a:xfrm>
            <a:off x="5120251" y="6702028"/>
            <a:ext cx="94577"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8</a:t>
            </a:fld>
            <a:endParaRPr lang="en-US" sz="600" b="0" kern="1200" err="1">
              <a:solidFill>
                <a:srgbClr val="808080"/>
              </a:solidFill>
              <a:latin typeface="Arial" panose="020B0604020202020204" pitchFamily="34" charset="0"/>
              <a:ea typeface="+mn-ea"/>
              <a:cs typeface="+mn-cs"/>
            </a:endParaRPr>
          </a:p>
        </p:txBody>
      </p:sp>
      <p:sp>
        <p:nvSpPr>
          <p:cNvPr id="38" name="Title 3">
            <a:extLst>
              <a:ext uri="{FF2B5EF4-FFF2-40B4-BE49-F238E27FC236}">
                <a16:creationId xmlns:a16="http://schemas.microsoft.com/office/drawing/2014/main" id="{BAAC82B3-FE5E-3603-D001-CA5D82BBBC69}"/>
              </a:ext>
            </a:extLst>
          </p:cNvPr>
          <p:cNvSpPr>
            <a:spLocks noGrp="1"/>
          </p:cNvSpPr>
          <p:nvPr>
            <p:ph type="title"/>
          </p:nvPr>
        </p:nvSpPr>
        <p:spPr>
          <a:xfrm>
            <a:off x="248011" y="318484"/>
            <a:ext cx="11430000" cy="387798"/>
          </a:xfrm>
        </p:spPr>
        <p:txBody>
          <a:bodyPr wrap="square" lIns="0" tIns="0" rIns="0" bIns="0" anchor="t">
            <a:spAutoFit/>
          </a:bodyPr>
          <a:lstStyle/>
          <a:p>
            <a:r>
              <a:rPr lang="en-US" sz="2800">
                <a:solidFill>
                  <a:schemeClr val="tx2"/>
                </a:solidFill>
              </a:rPr>
              <a:t>PowerScale F910</a:t>
            </a:r>
          </a:p>
        </p:txBody>
      </p:sp>
      <p:sp>
        <p:nvSpPr>
          <p:cNvPr id="46" name="TextBox 45">
            <a:extLst>
              <a:ext uri="{FF2B5EF4-FFF2-40B4-BE49-F238E27FC236}">
                <a16:creationId xmlns:a16="http://schemas.microsoft.com/office/drawing/2014/main" id="{12F4849F-44B2-2573-6F01-4C1EB58B8F10}"/>
              </a:ext>
            </a:extLst>
          </p:cNvPr>
          <p:cNvSpPr txBox="1"/>
          <p:nvPr/>
        </p:nvSpPr>
        <p:spPr>
          <a:xfrm>
            <a:off x="7118019" y="1588009"/>
            <a:ext cx="4769844" cy="320572"/>
          </a:xfrm>
          <a:prstGeom prst="rect">
            <a:avLst/>
          </a:prstGeom>
          <a:no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defTabSz="914354">
              <a:defRPr sz="1600">
                <a:solidFill>
                  <a:schemeClr val="accent1"/>
                </a:solidFill>
                <a:latin typeface="Arial Nov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b="1">
                <a:solidFill>
                  <a:schemeClr val="accent3"/>
                </a:solidFill>
              </a:rPr>
              <a:t>Unlock GPU potential for large-scale training</a:t>
            </a:r>
          </a:p>
        </p:txBody>
      </p:sp>
      <p:grpSp>
        <p:nvGrpSpPr>
          <p:cNvPr id="2" name="Group 1">
            <a:extLst>
              <a:ext uri="{FF2B5EF4-FFF2-40B4-BE49-F238E27FC236}">
                <a16:creationId xmlns:a16="http://schemas.microsoft.com/office/drawing/2014/main" id="{4A8195C7-3D27-73C5-333E-634F7E0AD05D}"/>
              </a:ext>
            </a:extLst>
          </p:cNvPr>
          <p:cNvGrpSpPr/>
          <p:nvPr/>
        </p:nvGrpSpPr>
        <p:grpSpPr>
          <a:xfrm>
            <a:off x="541539" y="1527674"/>
            <a:ext cx="960775" cy="942597"/>
            <a:chOff x="5395441" y="585515"/>
            <a:chExt cx="897176" cy="896632"/>
          </a:xfrm>
        </p:grpSpPr>
        <p:sp>
          <p:nvSpPr>
            <p:cNvPr id="3" name="Oval 2">
              <a:extLst>
                <a:ext uri="{FF2B5EF4-FFF2-40B4-BE49-F238E27FC236}">
                  <a16:creationId xmlns:a16="http://schemas.microsoft.com/office/drawing/2014/main" id="{FDCF6D3B-03E5-56DD-215F-E623893F08F9}"/>
                </a:ext>
              </a:extLst>
            </p:cNvPr>
            <p:cNvSpPr/>
            <p:nvPr/>
          </p:nvSpPr>
          <p:spPr>
            <a:xfrm>
              <a:off x="5395441" y="585515"/>
              <a:ext cx="897176" cy="896632"/>
            </a:xfrm>
            <a:prstGeom prst="ellipse">
              <a:avLst/>
            </a:prstGeom>
            <a:gradFill>
              <a:gsLst>
                <a:gs pos="0">
                  <a:srgbClr val="6E2585"/>
                </a:gs>
                <a:gs pos="100000">
                  <a:schemeClr val="bg1"/>
                </a:gs>
              </a:gsLst>
              <a:lin ang="2700000" scaled="1"/>
            </a:gradFill>
            <a:ln w="19050" cmpd="sng">
              <a:solidFill>
                <a:schemeClr val="tx2"/>
              </a:solidFill>
              <a:prstDash val="solid"/>
            </a:ln>
            <a:effectLst>
              <a:glow rad="139700">
                <a:schemeClr val="accent1">
                  <a:satMod val="175000"/>
                  <a:alpha val="40000"/>
                </a:schemeClr>
              </a:glow>
              <a:outerShdw blurRad="342900" sx="102000" sy="102000" algn="ctr" rotWithShape="0">
                <a:schemeClr val="tx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4">
                <a:defRPr/>
              </a:pPr>
              <a:endParaRPr lang="en-US" sz="933">
                <a:solidFill>
                  <a:srgbClr val="FFFFFF"/>
                </a:solidFill>
                <a:latin typeface="Arial"/>
              </a:endParaRPr>
            </a:p>
          </p:txBody>
        </p:sp>
        <p:pic>
          <p:nvPicPr>
            <p:cNvPr id="4" name="Picture 3">
              <a:extLst>
                <a:ext uri="{FF2B5EF4-FFF2-40B4-BE49-F238E27FC236}">
                  <a16:creationId xmlns:a16="http://schemas.microsoft.com/office/drawing/2014/main" id="{0E24D369-A13B-EA92-AB2C-989ECDEDE1E6}"/>
                </a:ext>
              </a:extLst>
            </p:cNvPr>
            <p:cNvPicPr>
              <a:picLocks noChangeAspect="1"/>
            </p:cNvPicPr>
            <p:nvPr/>
          </p:nvPicPr>
          <p:blipFill rotWithShape="1">
            <a:blip r:embed="rId3">
              <a:lum bright="70000" contrast="-70000"/>
            </a:blip>
            <a:srcRect l="16780" t="38934" r="42473" b="42427"/>
            <a:stretch/>
          </p:blipFill>
          <p:spPr>
            <a:xfrm>
              <a:off x="5483728" y="883053"/>
              <a:ext cx="714674" cy="111748"/>
            </a:xfrm>
            <a:prstGeom prst="rect">
              <a:avLst/>
            </a:prstGeom>
            <a:effectLst>
              <a:outerShdw blurRad="50800" dist="38100" dir="5400000" algn="t" rotWithShape="0">
                <a:prstClr val="black">
                  <a:alpha val="40000"/>
                </a:prstClr>
              </a:outerShdw>
            </a:effectLst>
          </p:spPr>
        </p:pic>
        <p:pic>
          <p:nvPicPr>
            <p:cNvPr id="5" name="Picture 4">
              <a:extLst>
                <a:ext uri="{FF2B5EF4-FFF2-40B4-BE49-F238E27FC236}">
                  <a16:creationId xmlns:a16="http://schemas.microsoft.com/office/drawing/2014/main" id="{251A014E-B79B-60CA-BC72-DF20607D15E8}"/>
                </a:ext>
              </a:extLst>
            </p:cNvPr>
            <p:cNvPicPr>
              <a:picLocks noChangeAspect="1"/>
            </p:cNvPicPr>
            <p:nvPr/>
          </p:nvPicPr>
          <p:blipFill rotWithShape="1">
            <a:blip r:embed="rId3">
              <a:lum bright="70000" contrast="-70000"/>
            </a:blip>
            <a:srcRect l="58728" t="38934" r="16447" b="42427"/>
            <a:stretch/>
          </p:blipFill>
          <p:spPr>
            <a:xfrm>
              <a:off x="5483972" y="1019133"/>
              <a:ext cx="714187" cy="183296"/>
            </a:xfrm>
            <a:prstGeom prst="rect">
              <a:avLst/>
            </a:prstGeom>
            <a:effectLst>
              <a:outerShdw blurRad="50800" dist="38100" dir="5400000" algn="t" rotWithShape="0">
                <a:prstClr val="black">
                  <a:alpha val="40000"/>
                </a:prstClr>
              </a:outerShdw>
            </a:effectLst>
          </p:spPr>
        </p:pic>
      </p:grpSp>
      <p:pic>
        <p:nvPicPr>
          <p:cNvPr id="6" name="Picture 5" descr="A black server with many hexagons&#10;&#10;Description automatically generated">
            <a:extLst>
              <a:ext uri="{FF2B5EF4-FFF2-40B4-BE49-F238E27FC236}">
                <a16:creationId xmlns:a16="http://schemas.microsoft.com/office/drawing/2014/main" id="{A45B90BD-01E1-5DBF-1115-A5D6F07ABA40}"/>
              </a:ext>
            </a:extLst>
          </p:cNvPr>
          <p:cNvPicPr>
            <a:picLocks noChangeAspect="1"/>
          </p:cNvPicPr>
          <p:nvPr/>
        </p:nvPicPr>
        <p:blipFill rotWithShape="1">
          <a:blip r:embed="rId4"/>
          <a:srcRect t="32944" r="1482" b="42631"/>
          <a:stretch/>
        </p:blipFill>
        <p:spPr>
          <a:xfrm>
            <a:off x="304137" y="2475028"/>
            <a:ext cx="5868064" cy="1454808"/>
          </a:xfrm>
          <a:prstGeom prst="rect">
            <a:avLst/>
          </a:prstGeom>
        </p:spPr>
      </p:pic>
      <p:sp>
        <p:nvSpPr>
          <p:cNvPr id="7" name="TextBox 6">
            <a:extLst>
              <a:ext uri="{FF2B5EF4-FFF2-40B4-BE49-F238E27FC236}">
                <a16:creationId xmlns:a16="http://schemas.microsoft.com/office/drawing/2014/main" id="{E64F88AC-3B76-2B5D-FAC8-DDD962F87A24}"/>
              </a:ext>
            </a:extLst>
          </p:cNvPr>
          <p:cNvSpPr txBox="1"/>
          <p:nvPr/>
        </p:nvSpPr>
        <p:spPr>
          <a:xfrm>
            <a:off x="7118020" y="2612748"/>
            <a:ext cx="4769844" cy="343145"/>
          </a:xfrm>
          <a:prstGeom prst="rect">
            <a:avLst/>
          </a:prstGeom>
          <a:no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defTabSz="914354">
              <a:defRPr sz="1600">
                <a:solidFill>
                  <a:schemeClr val="accent1"/>
                </a:solidFill>
                <a:latin typeface="Arial Nov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b="1">
                <a:solidFill>
                  <a:schemeClr val="accent3"/>
                </a:solidFill>
              </a:rPr>
              <a:t>Power AI anywhere on data everywhere</a:t>
            </a:r>
          </a:p>
        </p:txBody>
      </p:sp>
      <p:sp>
        <p:nvSpPr>
          <p:cNvPr id="8" name="TextBox 7">
            <a:extLst>
              <a:ext uri="{FF2B5EF4-FFF2-40B4-BE49-F238E27FC236}">
                <a16:creationId xmlns:a16="http://schemas.microsoft.com/office/drawing/2014/main" id="{1F4AD4A2-1573-4F51-697F-8EC470475FD8}"/>
              </a:ext>
            </a:extLst>
          </p:cNvPr>
          <p:cNvSpPr txBox="1"/>
          <p:nvPr/>
        </p:nvSpPr>
        <p:spPr>
          <a:xfrm>
            <a:off x="7118020" y="3774328"/>
            <a:ext cx="4378656" cy="343145"/>
          </a:xfrm>
          <a:prstGeom prst="rect">
            <a:avLst/>
          </a:prstGeom>
          <a:no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defTabSz="914354">
              <a:defRPr sz="1600">
                <a:solidFill>
                  <a:schemeClr val="accent1"/>
                </a:solidFill>
                <a:latin typeface="Arial Nov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b="1">
                <a:solidFill>
                  <a:schemeClr val="accent3"/>
                </a:solidFill>
              </a:rPr>
              <a:t>Guard against data poisoning and AI model inversion</a:t>
            </a:r>
          </a:p>
        </p:txBody>
      </p:sp>
      <p:sp>
        <p:nvSpPr>
          <p:cNvPr id="13" name="TextBox 12">
            <a:extLst>
              <a:ext uri="{FF2B5EF4-FFF2-40B4-BE49-F238E27FC236}">
                <a16:creationId xmlns:a16="http://schemas.microsoft.com/office/drawing/2014/main" id="{C17A225B-6A90-21E0-9ED9-2A2C93A90CAA}"/>
              </a:ext>
            </a:extLst>
          </p:cNvPr>
          <p:cNvSpPr txBox="1"/>
          <p:nvPr/>
        </p:nvSpPr>
        <p:spPr>
          <a:xfrm>
            <a:off x="7118019" y="1854890"/>
            <a:ext cx="4769844" cy="461665"/>
          </a:xfrm>
          <a:prstGeom prst="rect">
            <a:avLst/>
          </a:prstGeom>
          <a:noFill/>
        </p:spPr>
        <p:txBody>
          <a:bodyPr wrap="square">
            <a:spAutoFit/>
          </a:bodyPr>
          <a:lstStyle/>
          <a:p>
            <a:r>
              <a:rPr lang="en-US" sz="1200">
                <a:solidFill>
                  <a:schemeClr val="tx2"/>
                </a:solidFill>
              </a:rPr>
              <a:t>Support uninterrupted model training and prevent GPU idling with up to 300 PBs of storage for optimal performance</a:t>
            </a:r>
          </a:p>
        </p:txBody>
      </p:sp>
      <p:sp>
        <p:nvSpPr>
          <p:cNvPr id="18" name="TextBox 17">
            <a:extLst>
              <a:ext uri="{FF2B5EF4-FFF2-40B4-BE49-F238E27FC236}">
                <a16:creationId xmlns:a16="http://schemas.microsoft.com/office/drawing/2014/main" id="{5FB4C547-453D-BD67-6DF1-D39C24D28AA9}"/>
              </a:ext>
            </a:extLst>
          </p:cNvPr>
          <p:cNvSpPr txBox="1"/>
          <p:nvPr/>
        </p:nvSpPr>
        <p:spPr>
          <a:xfrm>
            <a:off x="7118018" y="2908986"/>
            <a:ext cx="4769845" cy="461665"/>
          </a:xfrm>
          <a:prstGeom prst="rect">
            <a:avLst/>
          </a:prstGeom>
          <a:noFill/>
        </p:spPr>
        <p:txBody>
          <a:bodyPr wrap="square">
            <a:spAutoFit/>
          </a:bodyPr>
          <a:lstStyle/>
          <a:p>
            <a:r>
              <a:rPr lang="en-US" sz="1200">
                <a:solidFill>
                  <a:schemeClr val="tx2"/>
                </a:solidFill>
              </a:rPr>
              <a:t>Ensure consistent on-prem experience and interoperability across cloud and cloud-adjacent environments with </a:t>
            </a:r>
            <a:r>
              <a:rPr lang="en-US" sz="1200" err="1">
                <a:solidFill>
                  <a:schemeClr val="tx2"/>
                </a:solidFill>
              </a:rPr>
              <a:t>multicloud</a:t>
            </a:r>
            <a:r>
              <a:rPr lang="en-US" sz="1200">
                <a:solidFill>
                  <a:schemeClr val="tx2"/>
                </a:solidFill>
              </a:rPr>
              <a:t> flexibility</a:t>
            </a:r>
          </a:p>
        </p:txBody>
      </p:sp>
      <p:sp>
        <p:nvSpPr>
          <p:cNvPr id="19" name="TextBox 18">
            <a:extLst>
              <a:ext uri="{FF2B5EF4-FFF2-40B4-BE49-F238E27FC236}">
                <a16:creationId xmlns:a16="http://schemas.microsoft.com/office/drawing/2014/main" id="{A28B933F-DD5B-3F07-B0A2-11082F872FEE}"/>
              </a:ext>
            </a:extLst>
          </p:cNvPr>
          <p:cNvSpPr txBox="1"/>
          <p:nvPr/>
        </p:nvSpPr>
        <p:spPr>
          <a:xfrm>
            <a:off x="7118020" y="4238458"/>
            <a:ext cx="4769843" cy="461665"/>
          </a:xfrm>
          <a:prstGeom prst="rect">
            <a:avLst/>
          </a:prstGeom>
          <a:noFill/>
        </p:spPr>
        <p:txBody>
          <a:bodyPr wrap="square">
            <a:spAutoFit/>
          </a:bodyPr>
          <a:lstStyle/>
          <a:p>
            <a:r>
              <a:rPr lang="en-US" sz="1200">
                <a:solidFill>
                  <a:schemeClr val="tx2"/>
                </a:solidFill>
              </a:rPr>
              <a:t>Protect the AI process from attack and safeguard your intellectual property with federal-grade embedded security</a:t>
            </a:r>
          </a:p>
        </p:txBody>
      </p:sp>
      <p:sp>
        <p:nvSpPr>
          <p:cNvPr id="25" name="Title 3">
            <a:extLst>
              <a:ext uri="{FF2B5EF4-FFF2-40B4-BE49-F238E27FC236}">
                <a16:creationId xmlns:a16="http://schemas.microsoft.com/office/drawing/2014/main" id="{A24E848D-25B9-EB75-CFA6-569DA44B0CBB}"/>
              </a:ext>
            </a:extLst>
          </p:cNvPr>
          <p:cNvSpPr txBox="1">
            <a:spLocks/>
          </p:cNvSpPr>
          <p:nvPr/>
        </p:nvSpPr>
        <p:spPr>
          <a:xfrm>
            <a:off x="145604" y="4543641"/>
            <a:ext cx="6665336" cy="221599"/>
          </a:xfrm>
          <a:prstGeom prst="rect">
            <a:avLst/>
          </a:prstGeom>
        </p:spPr>
        <p:txBody>
          <a:bodyPr wrap="square" lIns="0" tIns="0" rIns="0" bIns="0" anchor="t" anchorCtr="0">
            <a:spAutoFit/>
          </a:bodyPr>
          <a:lstStyle>
            <a:lvl1pPr algn="l" defTabSz="914386" rtl="0" eaLnBrk="1" latinLnBrk="0" hangingPunct="1">
              <a:lnSpc>
                <a:spcPct val="90000"/>
              </a:lnSpc>
              <a:spcBef>
                <a:spcPct val="0"/>
              </a:spcBef>
              <a:buNone/>
              <a:defRPr sz="5400" kern="1200">
                <a:solidFill>
                  <a:srgbClr val="E5F8FF"/>
                </a:solidFill>
                <a:latin typeface="Arial Nova Light" panose="020B0304020202020204" pitchFamily="34" charset="0"/>
                <a:ea typeface="+mj-ea"/>
                <a:cs typeface="+mj-cs"/>
              </a:defRPr>
            </a:lvl1pPr>
          </a:lstStyle>
          <a:p>
            <a:pPr algn="ctr"/>
            <a:r>
              <a:rPr lang="en-US" sz="1600">
                <a:solidFill>
                  <a:schemeClr val="tx2">
                    <a:lumMod val="75000"/>
                  </a:schemeClr>
                </a:solidFill>
                <a:latin typeface="Arial Nova Light"/>
              </a:rPr>
              <a:t>The latest addition to our purpose-built all-flash lineup, optimized for AI</a:t>
            </a:r>
            <a:endParaRPr lang="en-US" sz="1600">
              <a:solidFill>
                <a:schemeClr val="tx2">
                  <a:lumMod val="75000"/>
                </a:schemeClr>
              </a:solidFill>
            </a:endParaRPr>
          </a:p>
        </p:txBody>
      </p:sp>
      <p:sp>
        <p:nvSpPr>
          <p:cNvPr id="15" name="TextBox 14">
            <a:extLst>
              <a:ext uri="{FF2B5EF4-FFF2-40B4-BE49-F238E27FC236}">
                <a16:creationId xmlns:a16="http://schemas.microsoft.com/office/drawing/2014/main" id="{10FFF90F-28B5-EEA0-A0BF-7FED36FBDA2A}"/>
              </a:ext>
            </a:extLst>
          </p:cNvPr>
          <p:cNvSpPr txBox="1"/>
          <p:nvPr/>
        </p:nvSpPr>
        <p:spPr>
          <a:xfrm>
            <a:off x="332900" y="3836132"/>
            <a:ext cx="5847989" cy="525465"/>
          </a:xfrm>
          <a:prstGeom prst="rect">
            <a:avLst/>
          </a:prstGeom>
          <a:noFill/>
        </p:spPr>
        <p:txBody>
          <a:bodyPr wrap="square" lIns="91440" tIns="45720" rIns="91440" bIns="45720" anchor="t">
            <a:spAutoFit/>
          </a:bodyPr>
          <a:lstStyle/>
          <a:p>
            <a:pPr algn="ctr">
              <a:lnSpc>
                <a:spcPct val="150000"/>
              </a:lnSpc>
            </a:pPr>
            <a:r>
              <a:rPr lang="en-US" sz="1000" dirty="0">
                <a:solidFill>
                  <a:schemeClr val="tx2">
                    <a:lumMod val="75000"/>
                  </a:schemeClr>
                </a:solidFill>
                <a:cs typeface="Arial"/>
              </a:rPr>
              <a:t>2U Configuration | 24 </a:t>
            </a:r>
            <a:r>
              <a:rPr lang="en-US" sz="1000" dirty="0" err="1">
                <a:solidFill>
                  <a:schemeClr val="tx2">
                    <a:lumMod val="75000"/>
                  </a:schemeClr>
                </a:solidFill>
                <a:cs typeface="Arial"/>
              </a:rPr>
              <a:t>NVMe</a:t>
            </a:r>
            <a:r>
              <a:rPr lang="en-US" sz="1000" dirty="0">
                <a:solidFill>
                  <a:schemeClr val="tx2">
                    <a:lumMod val="75000"/>
                  </a:schemeClr>
                </a:solidFill>
                <a:cs typeface="Arial"/>
              </a:rPr>
              <a:t> SSD Drives </a:t>
            </a:r>
            <a:endParaRPr lang="en-US" sz="1000" dirty="0">
              <a:solidFill>
                <a:schemeClr val="tx2">
                  <a:lumMod val="75000"/>
                </a:schemeClr>
              </a:solidFill>
            </a:endParaRPr>
          </a:p>
          <a:p>
            <a:pPr algn="ctr">
              <a:lnSpc>
                <a:spcPct val="150000"/>
              </a:lnSpc>
            </a:pPr>
            <a:r>
              <a:rPr lang="en-US" sz="1000" dirty="0">
                <a:solidFill>
                  <a:schemeClr val="tx2">
                    <a:lumMod val="75000"/>
                  </a:schemeClr>
                </a:solidFill>
              </a:rPr>
              <a:t>Raw capacity: 92 TB | 184 TB | 368 TB | 737 TB</a:t>
            </a:r>
          </a:p>
        </p:txBody>
      </p:sp>
      <p:sp>
        <p:nvSpPr>
          <p:cNvPr id="17" name="TextBox 16">
            <a:extLst>
              <a:ext uri="{FF2B5EF4-FFF2-40B4-BE49-F238E27FC236}">
                <a16:creationId xmlns:a16="http://schemas.microsoft.com/office/drawing/2014/main" id="{EB29CE57-45AD-A6A2-002E-EFCBE6406CDD}"/>
              </a:ext>
            </a:extLst>
          </p:cNvPr>
          <p:cNvSpPr txBox="1"/>
          <p:nvPr/>
        </p:nvSpPr>
        <p:spPr>
          <a:xfrm>
            <a:off x="155281" y="748385"/>
            <a:ext cx="7441202" cy="400110"/>
          </a:xfrm>
          <a:prstGeom prst="rect">
            <a:avLst/>
          </a:prstGeom>
          <a:noFill/>
        </p:spPr>
        <p:txBody>
          <a:bodyPr wrap="square">
            <a:spAutoFit/>
          </a:bodyPr>
          <a:lstStyle/>
          <a:p>
            <a:r>
              <a:rPr lang="en-US" sz="2000" b="1">
                <a:solidFill>
                  <a:schemeClr val="accent3"/>
                </a:solidFill>
              </a:rPr>
              <a:t>Massive AI Performance with the Ultimate Density</a:t>
            </a:r>
          </a:p>
        </p:txBody>
      </p:sp>
      <p:sp>
        <p:nvSpPr>
          <p:cNvPr id="14" name="TextBox 13">
            <a:extLst>
              <a:ext uri="{FF2B5EF4-FFF2-40B4-BE49-F238E27FC236}">
                <a16:creationId xmlns:a16="http://schemas.microsoft.com/office/drawing/2014/main" id="{DCE6C5C1-BB29-5848-9A2A-00878F352553}"/>
              </a:ext>
            </a:extLst>
          </p:cNvPr>
          <p:cNvSpPr txBox="1"/>
          <p:nvPr/>
        </p:nvSpPr>
        <p:spPr>
          <a:xfrm>
            <a:off x="435719" y="5030646"/>
            <a:ext cx="2134263" cy="90024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en-US" sz="1050">
                <a:solidFill>
                  <a:schemeClr val="tx2"/>
                </a:solidFill>
                <a:cs typeface="Segoe UI"/>
              </a:rPr>
              <a:t>Faster time to AI insights with up to</a:t>
            </a:r>
          </a:p>
          <a:p>
            <a:pPr>
              <a:lnSpc>
                <a:spcPct val="90000"/>
              </a:lnSpc>
            </a:pPr>
            <a:r>
              <a:rPr lang="en-US" sz="4400">
                <a:solidFill>
                  <a:srgbClr val="FFC000"/>
                </a:solidFill>
                <a:latin typeface="+mj-lt"/>
                <a:cs typeface="Segoe UI"/>
              </a:rPr>
              <a:t>127% </a:t>
            </a:r>
            <a:br>
              <a:rPr lang="en-US" sz="4400">
                <a:solidFill>
                  <a:srgbClr val="FFC000"/>
                </a:solidFill>
                <a:latin typeface="+mj-lt"/>
                <a:cs typeface="Segoe UI"/>
              </a:rPr>
            </a:br>
            <a:r>
              <a:rPr lang="en-US" sz="1050">
                <a:solidFill>
                  <a:schemeClr val="tx2"/>
                </a:solidFill>
                <a:cs typeface="Segoe UI"/>
              </a:rPr>
              <a:t>improved write throughput</a:t>
            </a:r>
            <a:r>
              <a:rPr lang="en-US" sz="1050" baseline="30000">
                <a:solidFill>
                  <a:schemeClr val="tx2"/>
                </a:solidFill>
                <a:cs typeface="Segoe UI"/>
              </a:rPr>
              <a:t>1</a:t>
            </a:r>
          </a:p>
        </p:txBody>
      </p:sp>
      <p:sp>
        <p:nvSpPr>
          <p:cNvPr id="16" name="TextBox 15">
            <a:extLst>
              <a:ext uri="{FF2B5EF4-FFF2-40B4-BE49-F238E27FC236}">
                <a16:creationId xmlns:a16="http://schemas.microsoft.com/office/drawing/2014/main" id="{223A7065-8D9E-17AC-3DD6-77182E06BAFA}"/>
              </a:ext>
            </a:extLst>
          </p:cNvPr>
          <p:cNvSpPr txBox="1"/>
          <p:nvPr/>
        </p:nvSpPr>
        <p:spPr>
          <a:xfrm>
            <a:off x="2923052" y="5103358"/>
            <a:ext cx="1529520" cy="75482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pPr>
            <a:r>
              <a:rPr lang="en-US" sz="1050">
                <a:solidFill>
                  <a:schemeClr val="tx2"/>
                </a:solidFill>
                <a:cs typeface="Segoe UI"/>
              </a:rPr>
              <a:t>Up to </a:t>
            </a:r>
            <a:r>
              <a:rPr lang="en-US" sz="4400">
                <a:solidFill>
                  <a:srgbClr val="FFC000"/>
                </a:solidFill>
                <a:latin typeface="+mj-lt"/>
                <a:cs typeface="Segoe UI"/>
              </a:rPr>
              <a:t>2x</a:t>
            </a:r>
            <a:endParaRPr lang="en-US" sz="2800" baseline="30000">
              <a:solidFill>
                <a:srgbClr val="FFC000"/>
              </a:solidFill>
              <a:latin typeface="+mj-lt"/>
              <a:cs typeface="Segoe UI"/>
            </a:endParaRPr>
          </a:p>
          <a:p>
            <a:pPr>
              <a:lnSpc>
                <a:spcPct val="90000"/>
              </a:lnSpc>
            </a:pPr>
            <a:r>
              <a:rPr lang="en-US" sz="1050">
                <a:solidFill>
                  <a:schemeClr val="tx2"/>
                </a:solidFill>
                <a:cs typeface="Segoe UI"/>
              </a:rPr>
              <a:t>Performance-per-watt</a:t>
            </a:r>
            <a:r>
              <a:rPr lang="en-US" sz="1050" baseline="30000">
                <a:solidFill>
                  <a:schemeClr val="tx2"/>
                </a:solidFill>
                <a:cs typeface="Segoe UI"/>
              </a:rPr>
              <a:t>2</a:t>
            </a:r>
          </a:p>
        </p:txBody>
      </p:sp>
      <p:sp>
        <p:nvSpPr>
          <p:cNvPr id="22" name="Rectangle 21">
            <a:extLst>
              <a:ext uri="{FF2B5EF4-FFF2-40B4-BE49-F238E27FC236}">
                <a16:creationId xmlns:a16="http://schemas.microsoft.com/office/drawing/2014/main" id="{8D13314C-862D-DE5B-FC83-6C5B15DF0D39}"/>
              </a:ext>
            </a:extLst>
          </p:cNvPr>
          <p:cNvSpPr/>
          <p:nvPr/>
        </p:nvSpPr>
        <p:spPr>
          <a:xfrm>
            <a:off x="4805643" y="5030646"/>
            <a:ext cx="2005297" cy="90024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90000"/>
              </a:lnSpc>
            </a:pPr>
            <a:r>
              <a:rPr lang="en-US" sz="4400">
                <a:solidFill>
                  <a:srgbClr val="FFC000"/>
                </a:solidFill>
                <a:latin typeface="+mj-lt"/>
                <a:cs typeface="Segoe UI"/>
              </a:rPr>
              <a:t>6x </a:t>
            </a:r>
          </a:p>
          <a:p>
            <a:pPr>
              <a:lnSpc>
                <a:spcPct val="90000"/>
              </a:lnSpc>
            </a:pPr>
            <a:r>
              <a:rPr lang="en-US" sz="1050">
                <a:solidFill>
                  <a:schemeClr val="tx2"/>
                </a:solidFill>
                <a:cs typeface="Segoe UI"/>
              </a:rPr>
              <a:t>greater cluster performance compared to Azure NetApp Files</a:t>
            </a:r>
            <a:r>
              <a:rPr lang="en-US" sz="1050" baseline="30000">
                <a:solidFill>
                  <a:schemeClr val="tx2"/>
                </a:solidFill>
                <a:cs typeface="Segoe UI"/>
              </a:rPr>
              <a:t>3</a:t>
            </a:r>
          </a:p>
        </p:txBody>
      </p:sp>
      <p:sp>
        <p:nvSpPr>
          <p:cNvPr id="12" name="TextBox 11">
            <a:extLst>
              <a:ext uri="{FF2B5EF4-FFF2-40B4-BE49-F238E27FC236}">
                <a16:creationId xmlns:a16="http://schemas.microsoft.com/office/drawing/2014/main" id="{29097B23-B5EF-EE5B-2601-13C338E52342}"/>
              </a:ext>
            </a:extLst>
          </p:cNvPr>
          <p:cNvSpPr txBox="1"/>
          <p:nvPr/>
        </p:nvSpPr>
        <p:spPr>
          <a:xfrm>
            <a:off x="0" y="6319425"/>
            <a:ext cx="9816186" cy="169277"/>
          </a:xfrm>
          <a:prstGeom prst="rect">
            <a:avLst/>
          </a:prstGeom>
          <a:noFill/>
        </p:spPr>
        <p:txBody>
          <a:bodyPr wrap="square">
            <a:spAutoFit/>
          </a:bodyPr>
          <a:lstStyle/>
          <a:p>
            <a:r>
              <a:rPr lang="en-US" sz="500">
                <a:solidFill>
                  <a:schemeClr val="tx2">
                    <a:lumMod val="50000"/>
                  </a:schemeClr>
                </a:solidFill>
                <a:latin typeface="Arial" panose="020B0604020202020204" pitchFamily="34" charset="0"/>
              </a:rPr>
              <a:t>2. Based on internal testing of streaming write figures to obtain percentage increase of performance per watt of F910 on OneFS 9.8 and F900 on OneFS 9.5. Actual results may vary. April 2024</a:t>
            </a:r>
          </a:p>
        </p:txBody>
      </p:sp>
      <p:sp>
        <p:nvSpPr>
          <p:cNvPr id="21" name="TextBox 20">
            <a:extLst>
              <a:ext uri="{FF2B5EF4-FFF2-40B4-BE49-F238E27FC236}">
                <a16:creationId xmlns:a16="http://schemas.microsoft.com/office/drawing/2014/main" id="{9F55CC57-A28A-082F-ED90-88F3370E556D}"/>
              </a:ext>
            </a:extLst>
          </p:cNvPr>
          <p:cNvSpPr txBox="1"/>
          <p:nvPr/>
        </p:nvSpPr>
        <p:spPr>
          <a:xfrm>
            <a:off x="0" y="6188301"/>
            <a:ext cx="10451960" cy="169277"/>
          </a:xfrm>
          <a:prstGeom prst="rect">
            <a:avLst/>
          </a:prstGeom>
          <a:noFill/>
        </p:spPr>
        <p:txBody>
          <a:bodyPr wrap="square">
            <a:spAutoFit/>
          </a:bodyPr>
          <a:lstStyle/>
          <a:p>
            <a:r>
              <a:rPr lang="en-US" sz="500">
                <a:solidFill>
                  <a:schemeClr val="tx2">
                    <a:lumMod val="50000"/>
                  </a:schemeClr>
                </a:solidFill>
                <a:latin typeface="Arial" panose="020B0604020202020204" pitchFamily="34" charset="0"/>
              </a:rPr>
              <a:t>1. Based on internal testing, comparing streaming write of F910 on OneFS 9.8 to streaming write of F900 on OneFS 9.5. Actual results may vary. April 2024</a:t>
            </a:r>
          </a:p>
        </p:txBody>
      </p:sp>
      <p:sp>
        <p:nvSpPr>
          <p:cNvPr id="23" name="TextBox 47">
            <a:extLst>
              <a:ext uri="{FF2B5EF4-FFF2-40B4-BE49-F238E27FC236}">
                <a16:creationId xmlns:a16="http://schemas.microsoft.com/office/drawing/2014/main" id="{B70D8C9B-BF24-26D3-418A-99D699E80FC4}"/>
              </a:ext>
            </a:extLst>
          </p:cNvPr>
          <p:cNvSpPr txBox="1"/>
          <p:nvPr/>
        </p:nvSpPr>
        <p:spPr>
          <a:xfrm>
            <a:off x="105118" y="6502752"/>
            <a:ext cx="8501121" cy="76944"/>
          </a:xfrm>
          <a:prstGeom prst="rect">
            <a:avLst/>
          </a:prstGeom>
          <a:noFill/>
        </p:spPr>
        <p:txBody>
          <a:bodyPr wrap="square" lIns="0" tIns="0" rIns="0" bIns="0" rtlCol="0">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500">
                <a:solidFill>
                  <a:schemeClr val="tx2">
                    <a:lumMod val="50000"/>
                  </a:schemeClr>
                </a:solidFill>
                <a:latin typeface="Arial" panose="020B0604020202020204" pitchFamily="34" charset="0"/>
              </a:rPr>
              <a:t>3 When comparing APEX File Storage for Azure with Azure NetApp Files. Based on Dell analysis, March 2024. Performance comparing read throughput per cluster. </a:t>
            </a:r>
          </a:p>
        </p:txBody>
      </p:sp>
      <p:sp>
        <p:nvSpPr>
          <p:cNvPr id="24" name="TextBox 23">
            <a:extLst>
              <a:ext uri="{FF2B5EF4-FFF2-40B4-BE49-F238E27FC236}">
                <a16:creationId xmlns:a16="http://schemas.microsoft.com/office/drawing/2014/main" id="{92F2C43B-FB57-788B-D646-FA69D7917F16}"/>
              </a:ext>
            </a:extLst>
          </p:cNvPr>
          <p:cNvSpPr txBox="1"/>
          <p:nvPr/>
        </p:nvSpPr>
        <p:spPr>
          <a:xfrm>
            <a:off x="7118020" y="4999743"/>
            <a:ext cx="4216368" cy="343145"/>
          </a:xfrm>
          <a:prstGeom prst="rect">
            <a:avLst/>
          </a:prstGeom>
          <a:noFill/>
          <a:ln w="12700">
            <a:noFill/>
          </a:ln>
          <a:effectLst>
            <a:outerShdw blurRad="323880" dist="212327" dir="2700000" algn="tl" rotWithShape="0">
              <a:prstClr val="black">
                <a:alpha val="816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defTabSz="914354">
              <a:defRPr sz="1600">
                <a:solidFill>
                  <a:schemeClr val="accent1"/>
                </a:solidFill>
                <a:latin typeface="Arial Nov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b="1" dirty="0">
                <a:solidFill>
                  <a:schemeClr val="accent3"/>
                </a:solidFill>
              </a:rPr>
              <a:t>Maximize return on AI investment</a:t>
            </a:r>
          </a:p>
        </p:txBody>
      </p:sp>
      <p:sp>
        <p:nvSpPr>
          <p:cNvPr id="26" name="TextBox 25">
            <a:extLst>
              <a:ext uri="{FF2B5EF4-FFF2-40B4-BE49-F238E27FC236}">
                <a16:creationId xmlns:a16="http://schemas.microsoft.com/office/drawing/2014/main" id="{8BB5A9D6-73BD-0F61-8249-22C744284094}"/>
              </a:ext>
            </a:extLst>
          </p:cNvPr>
          <p:cNvSpPr txBox="1"/>
          <p:nvPr/>
        </p:nvSpPr>
        <p:spPr>
          <a:xfrm>
            <a:off x="7118018" y="5305453"/>
            <a:ext cx="4559992" cy="646331"/>
          </a:xfrm>
          <a:prstGeom prst="rect">
            <a:avLst/>
          </a:prstGeom>
          <a:noFill/>
        </p:spPr>
        <p:txBody>
          <a:bodyPr wrap="square">
            <a:spAutoFit/>
          </a:bodyPr>
          <a:lstStyle/>
          <a:p>
            <a:r>
              <a:rPr lang="en-US" sz="1200" dirty="0">
                <a:solidFill>
                  <a:schemeClr val="tx2"/>
                </a:solidFill>
              </a:rPr>
              <a:t>Manage AI data growth and reduce your data center footprint with highly dense and efficient storage infrastructure, keeping sustainability top of mind</a:t>
            </a:r>
          </a:p>
        </p:txBody>
      </p:sp>
    </p:spTree>
    <p:extLst>
      <p:ext uri="{BB962C8B-B14F-4D97-AF65-F5344CB8AC3E}">
        <p14:creationId xmlns:p14="http://schemas.microsoft.com/office/powerpoint/2010/main" val="239340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PPT_Template_Redesign_Final  -  Read-Only" id="{C06D947A-FEEA-4F78-B56B-C88BEC689CD2}" vid="{0F200309-FEE7-4483-B31D-CC3CC69156FE}"/>
    </a:ext>
  </a:extLst>
</a:theme>
</file>

<file path=ppt/theme/theme2.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25296B4D5CC848935F4DE784F80CAC" ma:contentTypeVersion="17" ma:contentTypeDescription="Create a new document." ma:contentTypeScope="" ma:versionID="e5d4783ecb3af23e6aba5c4fcf5ef2a0">
  <xsd:schema xmlns:xsd="http://www.w3.org/2001/XMLSchema" xmlns:xs="http://www.w3.org/2001/XMLSchema" xmlns:p="http://schemas.microsoft.com/office/2006/metadata/properties" xmlns:ns2="cd20a2d8-91b5-4ebc-8177-4788d25c25d4" xmlns:ns3="2af990a8-e897-4efe-8b92-ce1147b7a963" targetNamespace="http://schemas.microsoft.com/office/2006/metadata/properties" ma:root="true" ma:fieldsID="81fd6d01c07f0cade1cbaf6471452870" ns2:_="" ns3:_="">
    <xsd:import namespace="cd20a2d8-91b5-4ebc-8177-4788d25c25d4"/>
    <xsd:import namespace="2af990a8-e897-4efe-8b92-ce1147b7a96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20a2d8-91b5-4ebc-8177-4788d25c25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4a8f3d3-8814-4760-a664-575ca63320f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af990a8-e897-4efe-8b92-ce1147b7a96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ad9f69a-4dc1-442c-85f3-75e4c74a41f5}" ma:internalName="TaxCatchAll" ma:showField="CatchAllData" ma:web="2af990a8-e897-4efe-8b92-ce1147b7a9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af990a8-e897-4efe-8b92-ce1147b7a963" xsi:nil="true"/>
    <lcf76f155ced4ddcb4097134ff3c332f xmlns="cd20a2d8-91b5-4ebc-8177-4788d25c25d4">
      <Terms xmlns="http://schemas.microsoft.com/office/infopath/2007/PartnerControls"/>
    </lcf76f155ced4ddcb4097134ff3c332f>
    <SharedWithUsers xmlns="2af990a8-e897-4efe-8b92-ce1147b7a963">
      <UserInfo>
        <DisplayName>Tenanes, Amy</DisplayName>
        <AccountId>23</AccountId>
        <AccountType/>
      </UserInfo>
      <UserInfo>
        <DisplayName>Kazi, Aqib</DisplayName>
        <AccountId>326</AccountId>
        <AccountType/>
      </UserInfo>
      <UserInfo>
        <DisplayName>Greenwalt, Richard</DisplayName>
        <AccountId>5608</AccountId>
        <AccountType/>
      </UserInfo>
      <UserInfo>
        <DisplayName>Yen, Sharon</DisplayName>
        <AccountId>534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46C019-DD04-42AB-8B98-D8EF3DE3B073}">
  <ds:schemaRefs>
    <ds:schemaRef ds:uri="2af990a8-e897-4efe-8b92-ce1147b7a963"/>
    <ds:schemaRef ds:uri="cd20a2d8-91b5-4ebc-8177-4788d25c25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64A5FC7-AB35-4AF9-B1B4-35BE85518B09}">
  <ds:schemaRefs>
    <ds:schemaRef ds:uri="2af990a8-e897-4efe-8b92-ce1147b7a963"/>
    <ds:schemaRef ds:uri="cd20a2d8-91b5-4ebc-8177-4788d25c25d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3AA915-095A-4464-BFF6-EEDD5806C7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 PowerPoint Template</Template>
  <TotalTime>5</TotalTime>
  <Words>1227</Words>
  <Application>Microsoft Office PowerPoint</Application>
  <PresentationFormat>Widescreen</PresentationFormat>
  <Paragraphs>151</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Arial Nova Light</vt:lpstr>
      <vt:lpstr>Calibri</vt:lpstr>
      <vt:lpstr>Wingdings</vt:lpstr>
      <vt:lpstr>Dell Tech template</vt:lpstr>
      <vt:lpstr>PowerScale</vt:lpstr>
      <vt:lpstr>Just the facts: PowerScale all-flash platform (K2)</vt:lpstr>
      <vt:lpstr>PowerScale - A key component of Dell’s AI-ready data platform</vt:lpstr>
      <vt:lpstr>PowerScale F910</vt:lpstr>
      <vt:lpstr>PowerScale All-Flash F910 Solution Highlights </vt:lpstr>
      <vt:lpstr>PowerPoint Presentation</vt:lpstr>
      <vt:lpstr>PowerScale F910 Announcement at DTW on May 20th, 2024</vt:lpstr>
      <vt:lpstr>PowerScale F910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Technologies PowerPoint Template</dc:title>
  <dc:creator>Tony Yakovich</dc:creator>
  <cp:lastModifiedBy>Aly, Saif</cp:lastModifiedBy>
  <cp:revision>2</cp:revision>
  <cp:lastPrinted>2018-09-10T14:53:10Z</cp:lastPrinted>
  <dcterms:created xsi:type="dcterms:W3CDTF">2023-11-22T15:31:04Z</dcterms:created>
  <dcterms:modified xsi:type="dcterms:W3CDTF">2024-05-17T15:48:22Z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de70ee2-0cb4-4d60-aee5-75ef2c4c8a90_Enabled">
    <vt:lpwstr>True</vt:lpwstr>
  </property>
  <property fmtid="{D5CDD505-2E9C-101B-9397-08002B2CF9AE}" pid="3" name="MSIP_Label_7de70ee2-0cb4-4d60-aee5-75ef2c4c8a90_SiteId">
    <vt:lpwstr>945c199a-83a2-4e80-9f8c-5a91be5752dd</vt:lpwstr>
  </property>
  <property fmtid="{D5CDD505-2E9C-101B-9397-08002B2CF9AE}" pid="4" name="MSIP_Label_7de70ee2-0cb4-4d60-aee5-75ef2c4c8a90_Owner">
    <vt:lpwstr>Denise.Leblanc@dell.com</vt:lpwstr>
  </property>
  <property fmtid="{D5CDD505-2E9C-101B-9397-08002B2CF9AE}" pid="5" name="MSIP_Label_7de70ee2-0cb4-4d60-aee5-75ef2c4c8a90_SetDate">
    <vt:lpwstr>2020-12-08T14:27:20.7006711Z</vt:lpwstr>
  </property>
  <property fmtid="{D5CDD505-2E9C-101B-9397-08002B2CF9AE}" pid="6" name="MSIP_Label_7de70ee2-0cb4-4d60-aee5-75ef2c4c8a90_Name">
    <vt:lpwstr>Internal Use</vt:lpwstr>
  </property>
  <property fmtid="{D5CDD505-2E9C-101B-9397-08002B2CF9AE}" pid="7" name="MSIP_Label_7de70ee2-0cb4-4d60-aee5-75ef2c4c8a90_Application">
    <vt:lpwstr>Microsoft Azure Information Protection</vt:lpwstr>
  </property>
  <property fmtid="{D5CDD505-2E9C-101B-9397-08002B2CF9AE}" pid="8" name="MSIP_Label_7de70ee2-0cb4-4d60-aee5-75ef2c4c8a90_ActionId">
    <vt:lpwstr>493a9c59-0ea0-4b21-bc93-02385592a54b</vt:lpwstr>
  </property>
  <property fmtid="{D5CDD505-2E9C-101B-9397-08002B2CF9AE}" pid="9" name="MSIP_Label_7de70ee2-0cb4-4d60-aee5-75ef2c4c8a90_Extended_MSFT_Method">
    <vt:lpwstr>Manual</vt:lpwstr>
  </property>
  <property fmtid="{D5CDD505-2E9C-101B-9397-08002B2CF9AE}" pid="10" name="MSIP_Label_da6fab74-d5af-4af7-a9a4-78d84655a626_Enabled">
    <vt:lpwstr>True</vt:lpwstr>
  </property>
  <property fmtid="{D5CDD505-2E9C-101B-9397-08002B2CF9AE}" pid="11" name="MSIP_Label_da6fab74-d5af-4af7-a9a4-78d84655a626_SiteId">
    <vt:lpwstr>945c199a-83a2-4e80-9f8c-5a91be5752dd</vt:lpwstr>
  </property>
  <property fmtid="{D5CDD505-2E9C-101B-9397-08002B2CF9AE}" pid="12" name="MSIP_Label_da6fab74-d5af-4af7-a9a4-78d84655a626_Owner">
    <vt:lpwstr>Denise.Leblanc@dell.com</vt:lpwstr>
  </property>
  <property fmtid="{D5CDD505-2E9C-101B-9397-08002B2CF9AE}" pid="13" name="MSIP_Label_da6fab74-d5af-4af7-a9a4-78d84655a626_SetDate">
    <vt:lpwstr>2020-12-08T14:27:20.7006711Z</vt:lpwstr>
  </property>
  <property fmtid="{D5CDD505-2E9C-101B-9397-08002B2CF9AE}" pid="14" name="MSIP_Label_da6fab74-d5af-4af7-a9a4-78d84655a626_Name">
    <vt:lpwstr>Visual Marking</vt:lpwstr>
  </property>
  <property fmtid="{D5CDD505-2E9C-101B-9397-08002B2CF9AE}" pid="15" name="MSIP_Label_da6fab74-d5af-4af7-a9a4-78d84655a626_Application">
    <vt:lpwstr>Microsoft Azure Information Protection</vt:lpwstr>
  </property>
  <property fmtid="{D5CDD505-2E9C-101B-9397-08002B2CF9AE}" pid="16" name="MSIP_Label_da6fab74-d5af-4af7-a9a4-78d84655a626_ActionId">
    <vt:lpwstr>493a9c59-0ea0-4b21-bc93-02385592a54b</vt:lpwstr>
  </property>
  <property fmtid="{D5CDD505-2E9C-101B-9397-08002B2CF9AE}" pid="17" name="MSIP_Label_da6fab74-d5af-4af7-a9a4-78d84655a626_Parent">
    <vt:lpwstr>7de70ee2-0cb4-4d60-aee5-75ef2c4c8a90</vt:lpwstr>
  </property>
  <property fmtid="{D5CDD505-2E9C-101B-9397-08002B2CF9AE}" pid="18" name="MSIP_Label_da6fab74-d5af-4af7-a9a4-78d84655a626_Extended_MSFT_Method">
    <vt:lpwstr>Manual</vt:lpwstr>
  </property>
  <property fmtid="{D5CDD505-2E9C-101B-9397-08002B2CF9AE}" pid="19" name="aiplabel">
    <vt:lpwstr>Internal Use Visual Marking</vt:lpwstr>
  </property>
  <property fmtid="{D5CDD505-2E9C-101B-9397-08002B2CF9AE}" pid="20" name="ContentTypeId">
    <vt:lpwstr>0x0101004325296B4D5CC848935F4DE784F80CAC</vt:lpwstr>
  </property>
  <property fmtid="{D5CDD505-2E9C-101B-9397-08002B2CF9AE}" pid="21" name="TaxKeyword">
    <vt:lpwstr/>
  </property>
  <property fmtid="{D5CDD505-2E9C-101B-9397-08002B2CF9AE}" pid="22" name="MediaServiceImageTags">
    <vt:lpwstr/>
  </property>
</Properties>
</file>